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769" r:id="rId1"/>
    <p:sldMasterId id="2147483847" r:id="rId2"/>
  </p:sldMasterIdLst>
  <p:notesMasterIdLst>
    <p:notesMasterId r:id="rId22"/>
  </p:notesMasterIdLst>
  <p:handoutMasterIdLst>
    <p:handoutMasterId r:id="rId23"/>
  </p:handoutMasterIdLst>
  <p:sldIdLst>
    <p:sldId id="451" r:id="rId3"/>
    <p:sldId id="544" r:id="rId4"/>
    <p:sldId id="518" r:id="rId5"/>
    <p:sldId id="527" r:id="rId6"/>
    <p:sldId id="515" r:id="rId7"/>
    <p:sldId id="526" r:id="rId8"/>
    <p:sldId id="516" r:id="rId9"/>
    <p:sldId id="517" r:id="rId10"/>
    <p:sldId id="537" r:id="rId11"/>
    <p:sldId id="538" r:id="rId12"/>
    <p:sldId id="539" r:id="rId13"/>
    <p:sldId id="540" r:id="rId14"/>
    <p:sldId id="547" r:id="rId15"/>
    <p:sldId id="548" r:id="rId16"/>
    <p:sldId id="549" r:id="rId17"/>
    <p:sldId id="545" r:id="rId18"/>
    <p:sldId id="546" r:id="rId19"/>
    <p:sldId id="514" r:id="rId20"/>
    <p:sldId id="475" r:id="rId21"/>
  </p:sldIdLst>
  <p:sldSz cx="12188825" cy="6858000"/>
  <p:notesSz cx="6858000" cy="9144000"/>
  <p:custDataLst>
    <p:tags r:id="rId2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verview" id="{05A29D8E-9551-4574-A895-4BFEC7B27C30}">
          <p14:sldIdLst>
            <p14:sldId id="451"/>
            <p14:sldId id="544"/>
            <p14:sldId id="518"/>
            <p14:sldId id="527"/>
            <p14:sldId id="515"/>
            <p14:sldId id="526"/>
            <p14:sldId id="516"/>
            <p14:sldId id="517"/>
            <p14:sldId id="537"/>
            <p14:sldId id="538"/>
          </p14:sldIdLst>
        </p14:section>
        <p14:section name="Sponsorship Opportunities" id="{0B3A4A55-42D3-469E-B969-FF620B89A257}">
          <p14:sldIdLst>
            <p14:sldId id="539"/>
            <p14:sldId id="540"/>
            <p14:sldId id="547"/>
            <p14:sldId id="548"/>
            <p14:sldId id="549"/>
            <p14:sldId id="545"/>
            <p14:sldId id="546"/>
          </p14:sldIdLst>
        </p14:section>
        <p14:section name="Costings" id="{74B6A3B7-DFFF-4B4B-BD8D-C8E4D39128D2}">
          <p14:sldIdLst>
            <p14:sldId id="514"/>
          </p14:sldIdLst>
        </p14:section>
        <p14:section name="Appendix" id="{4BFB1F7C-D5CC-4527-ACA3-E0A0C99C3EC7}">
          <p14:sldIdLst>
            <p14:sldId id="475"/>
          </p14:sldIdLst>
        </p14:section>
      </p14:sectionLst>
    </p:ext>
    <p:ext uri="{EFAFB233-063F-42B5-8137-9DF3F51BA10A}">
      <p15:sldGuideLst xmlns:p15="http://schemas.microsoft.com/office/powerpoint/2012/main">
        <p15:guide id="1" orient="horz" pos="2160">
          <p15:clr>
            <a:srgbClr val="A4A3A4"/>
          </p15:clr>
        </p15:guide>
        <p15:guide id="2" orient="horz" pos="3744">
          <p15:clr>
            <a:srgbClr val="A4A3A4"/>
          </p15:clr>
        </p15:guide>
        <p15:guide id="3" orient="horz" pos="960">
          <p15:clr>
            <a:srgbClr val="A4A3A4"/>
          </p15:clr>
        </p15:guide>
        <p15:guide id="4" orient="horz" pos="1248">
          <p15:clr>
            <a:srgbClr val="A4A3A4"/>
          </p15:clr>
        </p15:guide>
        <p15:guide id="5" pos="3839">
          <p15:clr>
            <a:srgbClr val="A4A3A4"/>
          </p15:clr>
        </p15:guide>
        <p15:guide id="6" pos="7343">
          <p15:clr>
            <a:srgbClr val="A4A3A4"/>
          </p15:clr>
        </p15:guide>
        <p15:guide id="7" pos="33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ebecca Wan" initials="RW"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E3E4"/>
    <a:srgbClr val="E8EDEF"/>
    <a:srgbClr val="CCFF66"/>
    <a:srgbClr val="B0C3C8"/>
    <a:srgbClr val="BBCAD0"/>
    <a:srgbClr val="15243C"/>
    <a:srgbClr val="232C2F"/>
    <a:srgbClr val="46575E"/>
    <a:srgbClr val="41555E"/>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FD0F851-EC5A-4D38-B0AD-8093EC10F33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40" autoAdjust="0"/>
    <p:restoredTop sz="94207" autoAdjust="0"/>
  </p:normalViewPr>
  <p:slideViewPr>
    <p:cSldViewPr snapToGrid="0">
      <p:cViewPr varScale="1">
        <p:scale>
          <a:sx n="71" d="100"/>
          <a:sy n="71" d="100"/>
        </p:scale>
        <p:origin x="664" y="60"/>
      </p:cViewPr>
      <p:guideLst>
        <p:guide orient="horz" pos="2160"/>
        <p:guide orient="horz" pos="3744"/>
        <p:guide orient="horz" pos="960"/>
        <p:guide orient="horz" pos="1248"/>
        <p:guide pos="3839"/>
        <p:guide pos="7343"/>
        <p:guide pos="335"/>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snapToGrid="0">
      <p:cViewPr varScale="1">
        <p:scale>
          <a:sx n="83" d="100"/>
          <a:sy n="83" d="100"/>
        </p:scale>
        <p:origin x="-3156"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gs" Target="tags/tag1.xml"/><Relationship Id="rId40" Type="http://schemas.microsoft.com/office/2015/10/relationships/revisionInfo" Target="revisionInfo.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E821AA6-70BE-4FDE-A8DC-DB381A688FD8}" type="datetimeFigureOut">
              <a:rPr lang="en-US"/>
              <a:pPr/>
              <a:t>6/24/2018</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97E47EA-D299-42CE-88BF-4E1035596DA5}" type="slidenum">
              <a:rPr/>
              <a:pPr/>
              <a:t>‹#›</a:t>
            </a:fld>
            <a:endParaRPr dirty="0"/>
          </a:p>
        </p:txBody>
      </p:sp>
    </p:spTree>
    <p:extLst>
      <p:ext uri="{BB962C8B-B14F-4D97-AF65-F5344CB8AC3E}">
        <p14:creationId xmlns:p14="http://schemas.microsoft.com/office/powerpoint/2010/main" val="196681185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382588" y="381000"/>
            <a:ext cx="4572000" cy="257309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381000" y="3124200"/>
            <a:ext cx="6096000" cy="5334000"/>
          </a:xfrm>
          <a:prstGeom prst="rect">
            <a:avLst/>
          </a:prstGeom>
        </p:spPr>
        <p:txBody>
          <a:bodyPr vert="horz" lIns="0" tIns="0" rIns="0" bIns="91440" rtlCol="0">
            <a:normAutofit/>
          </a:bodyPr>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381000" y="8610600"/>
            <a:ext cx="4648200" cy="227013"/>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5715000" y="8610600"/>
            <a:ext cx="762000" cy="227013"/>
          </a:xfrm>
          <a:prstGeom prst="rect">
            <a:avLst/>
          </a:prstGeom>
        </p:spPr>
        <p:txBody>
          <a:bodyPr vert="horz" lIns="91440" tIns="45720" rIns="91440" bIns="45720" rtlCol="0" anchor="b"/>
          <a:lstStyle>
            <a:lvl1pPr algn="r">
              <a:defRPr sz="1200"/>
            </a:lvl1pPr>
          </a:lstStyle>
          <a:p>
            <a:fld id="{8C72D9AE-7182-4680-8F79-479C4181FF08}" type="slidenum">
              <a:rPr/>
              <a:pPr/>
              <a:t>‹#›</a:t>
            </a:fld>
            <a:endParaRPr dirty="0"/>
          </a:p>
        </p:txBody>
      </p:sp>
    </p:spTree>
    <p:extLst>
      <p:ext uri="{BB962C8B-B14F-4D97-AF65-F5344CB8AC3E}">
        <p14:creationId xmlns:p14="http://schemas.microsoft.com/office/powerpoint/2010/main" val="973114905"/>
      </p:ext>
    </p:extLst>
  </p:cSld>
  <p:clrMap bg1="lt1" tx1="dk1" bg2="lt2" tx2="dk2" accent1="accent1" accent2="accent2" accent3="accent3" accent4="accent4" accent5="accent5" accent6="accent6" hlink="hlink" folHlink="folHlink"/>
  <p:notesStyle>
    <a:lvl1pPr marL="0" algn="l" defTabSz="914400" rtl="0" eaLnBrk="1" latinLnBrk="0" hangingPunct="1">
      <a:spcBef>
        <a:spcPts val="600"/>
      </a:spcBef>
      <a:defRPr sz="1100" kern="1200">
        <a:solidFill>
          <a:schemeClr val="tx1"/>
        </a:solidFill>
        <a:latin typeface="+mn-lt"/>
        <a:ea typeface="+mn-ea"/>
        <a:cs typeface="+mn-cs"/>
      </a:defRPr>
    </a:lvl1pPr>
    <a:lvl2pPr marL="228600" indent="-114300" algn="l" defTabSz="914400" rtl="0" eaLnBrk="1" latinLnBrk="0" hangingPunct="1">
      <a:spcBef>
        <a:spcPts val="600"/>
      </a:spcBef>
      <a:buFont typeface="Arial" panose="020B0604020202020204" pitchFamily="34" charset="0"/>
      <a:buChar char="•"/>
      <a:defRPr sz="1050" kern="1200">
        <a:solidFill>
          <a:schemeClr val="tx1"/>
        </a:solidFill>
        <a:latin typeface="+mn-lt"/>
        <a:ea typeface="+mn-ea"/>
        <a:cs typeface="+mn-cs"/>
      </a:defRPr>
    </a:lvl2pPr>
    <a:lvl3pPr marL="400050" indent="-114300" algn="l" defTabSz="914400" rtl="0" eaLnBrk="1" latinLnBrk="0" hangingPunct="1">
      <a:spcBef>
        <a:spcPts val="600"/>
      </a:spcBef>
      <a:buFont typeface="Arial" panose="020B0604020202020204" pitchFamily="34" charset="0"/>
      <a:buChar char="–"/>
      <a:defRPr sz="900" kern="1200">
        <a:solidFill>
          <a:schemeClr val="tx1"/>
        </a:solidFill>
        <a:latin typeface="+mn-lt"/>
        <a:ea typeface="+mn-ea"/>
        <a:cs typeface="+mn-cs"/>
      </a:defRPr>
    </a:lvl3pPr>
    <a:lvl4pPr marL="571500" indent="-114300" algn="l" defTabSz="914400" rtl="0" eaLnBrk="1" latinLnBrk="0" hangingPunct="1">
      <a:spcBef>
        <a:spcPts val="600"/>
      </a:spcBef>
      <a:buFont typeface="Arial" panose="020B0604020202020204" pitchFamily="34" charset="0"/>
      <a:buChar char="•"/>
      <a:defRPr sz="900" kern="1200">
        <a:solidFill>
          <a:schemeClr val="tx1"/>
        </a:solidFill>
        <a:latin typeface="+mn-lt"/>
        <a:ea typeface="+mn-ea"/>
        <a:cs typeface="+mn-cs"/>
      </a:defRPr>
    </a:lvl4pPr>
    <a:lvl5pPr marL="742950" indent="-114300" algn="l" defTabSz="914400" rtl="0" eaLnBrk="1" latinLnBrk="0" hangingPunct="1">
      <a:spcBef>
        <a:spcPts val="600"/>
      </a:spcBef>
      <a:buFont typeface="Arial" panose="020B0604020202020204" pitchFamily="34" charset="0"/>
      <a:buChar char="–"/>
      <a:defRPr sz="8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normAutofit fontScale="92500" lnSpcReduction="10000"/>
          </a:bodyPr>
          <a:lstStyle/>
          <a:p>
            <a:r>
              <a:rPr lang="en-GB" sz="1100" b="1" dirty="0" smtClean="0">
                <a:solidFill>
                  <a:srgbClr val="232C2F"/>
                </a:solidFill>
              </a:rPr>
              <a:t>Oracle </a:t>
            </a:r>
            <a:r>
              <a:rPr lang="en-GB" sz="1100" dirty="0" smtClean="0">
                <a:solidFill>
                  <a:srgbClr val="232C2F"/>
                </a:solidFill>
              </a:rPr>
              <a:t>in partnership with </a:t>
            </a:r>
            <a:r>
              <a:rPr lang="en-GB" sz="1100" b="1" dirty="0" smtClean="0">
                <a:solidFill>
                  <a:srgbClr val="232C2F"/>
                </a:solidFill>
              </a:rPr>
              <a:t>The Prince’s Trust </a:t>
            </a:r>
            <a:r>
              <a:rPr lang="en-GB" sz="1100" dirty="0" smtClean="0">
                <a:solidFill>
                  <a:srgbClr val="232C2F"/>
                </a:solidFill>
              </a:rPr>
              <a:t>are hosting a hackathon over the weekend of </a:t>
            </a:r>
            <a:r>
              <a:rPr lang="en-GB" sz="1100" b="1" dirty="0" smtClean="0">
                <a:solidFill>
                  <a:srgbClr val="232C2F"/>
                </a:solidFill>
              </a:rPr>
              <a:t>30</a:t>
            </a:r>
            <a:r>
              <a:rPr lang="en-GB" sz="1100" b="1" baseline="30000" dirty="0" smtClean="0">
                <a:solidFill>
                  <a:srgbClr val="232C2F"/>
                </a:solidFill>
              </a:rPr>
              <a:t>th</a:t>
            </a:r>
            <a:r>
              <a:rPr lang="en-GB" sz="1100" b="1" dirty="0" smtClean="0">
                <a:solidFill>
                  <a:srgbClr val="232C2F"/>
                </a:solidFill>
              </a:rPr>
              <a:t> June &amp; 1</a:t>
            </a:r>
            <a:r>
              <a:rPr lang="en-GB" sz="1100" b="1" baseline="30000" dirty="0" smtClean="0">
                <a:solidFill>
                  <a:srgbClr val="232C2F"/>
                </a:solidFill>
              </a:rPr>
              <a:t>st</a:t>
            </a:r>
            <a:r>
              <a:rPr lang="en-GB" sz="1100" b="1" dirty="0" smtClean="0">
                <a:solidFill>
                  <a:srgbClr val="232C2F"/>
                </a:solidFill>
              </a:rPr>
              <a:t> July </a:t>
            </a:r>
            <a:r>
              <a:rPr lang="en-GB" sz="1100" dirty="0" smtClean="0">
                <a:solidFill>
                  <a:srgbClr val="232C2F"/>
                </a:solidFill>
              </a:rPr>
              <a:t>with an expected number of </a:t>
            </a:r>
            <a:r>
              <a:rPr lang="en-GB" sz="1100" b="1" dirty="0" smtClean="0">
                <a:solidFill>
                  <a:srgbClr val="232C2F"/>
                </a:solidFill>
              </a:rPr>
              <a:t>100 attendees</a:t>
            </a:r>
            <a:r>
              <a:rPr lang="en-GB" sz="1100" dirty="0" smtClean="0">
                <a:solidFill>
                  <a:srgbClr val="232C2F"/>
                </a:solidFill>
              </a:rPr>
              <a:t>;</a:t>
            </a:r>
            <a:r>
              <a:rPr lang="en-GB" sz="1100" b="1" dirty="0" smtClean="0">
                <a:solidFill>
                  <a:srgbClr val="232C2F"/>
                </a:solidFill>
              </a:rPr>
              <a:t> </a:t>
            </a:r>
            <a:r>
              <a:rPr lang="en-GB" sz="1100" dirty="0" smtClean="0">
                <a:solidFill>
                  <a:srgbClr val="232C2F"/>
                </a:solidFill>
              </a:rPr>
              <a:t>open to university students, hobbyist programmers and businesses. We expect a whole host of delegates such as engineers, software developers &amp; architects,</a:t>
            </a:r>
            <a:r>
              <a:rPr lang="en-US" sz="1100" dirty="0" smtClean="0">
                <a:solidFill>
                  <a:srgbClr val="232C2F"/>
                </a:solidFill>
              </a:rPr>
              <a:t> designers, analysts, researchers and anyone in between.</a:t>
            </a:r>
            <a:endParaRPr lang="en-GB" sz="1100" dirty="0" smtClean="0">
              <a:solidFill>
                <a:srgbClr val="232C2F"/>
              </a:solidFill>
            </a:endParaRPr>
          </a:p>
          <a:p>
            <a:r>
              <a:rPr lang="en-US" sz="1100" dirty="0" smtClean="0">
                <a:solidFill>
                  <a:srgbClr val="232C2F"/>
                </a:solidFill>
              </a:rPr>
              <a:t>A </a:t>
            </a:r>
            <a:r>
              <a:rPr lang="en-US" sz="1100" b="1" dirty="0" smtClean="0">
                <a:solidFill>
                  <a:srgbClr val="232C2F"/>
                </a:solidFill>
              </a:rPr>
              <a:t>hackathon</a:t>
            </a:r>
            <a:r>
              <a:rPr lang="en-US" sz="1100" dirty="0" smtClean="0">
                <a:solidFill>
                  <a:srgbClr val="232C2F"/>
                </a:solidFill>
              </a:rPr>
              <a:t> provides a venue for creativity through technology. People with </a:t>
            </a:r>
            <a:r>
              <a:rPr lang="en-US" sz="1100" b="1" dirty="0" smtClean="0">
                <a:solidFill>
                  <a:srgbClr val="232C2F"/>
                </a:solidFill>
              </a:rPr>
              <a:t>technical/non-technical backgrounds </a:t>
            </a:r>
            <a:r>
              <a:rPr lang="en-US" sz="1100" dirty="0" smtClean="0">
                <a:solidFill>
                  <a:srgbClr val="232C2F"/>
                </a:solidFill>
              </a:rPr>
              <a:t>come together, form teams around a problem or idea, and </a:t>
            </a:r>
            <a:r>
              <a:rPr lang="en-US" sz="1100" b="1" dirty="0" smtClean="0">
                <a:solidFill>
                  <a:srgbClr val="232C2F"/>
                </a:solidFill>
              </a:rPr>
              <a:t>collaboratively code</a:t>
            </a:r>
            <a:r>
              <a:rPr lang="en-US" sz="1100" dirty="0" smtClean="0">
                <a:solidFill>
                  <a:srgbClr val="232C2F"/>
                </a:solidFill>
              </a:rPr>
              <a:t> </a:t>
            </a:r>
            <a:r>
              <a:rPr lang="en-US" sz="1100" b="1" dirty="0" smtClean="0">
                <a:solidFill>
                  <a:srgbClr val="232C2F"/>
                </a:solidFill>
              </a:rPr>
              <a:t>a unique solution </a:t>
            </a:r>
            <a:r>
              <a:rPr lang="en-US" sz="1100" dirty="0" smtClean="0">
                <a:solidFill>
                  <a:srgbClr val="232C2F"/>
                </a:solidFill>
              </a:rPr>
              <a:t>from scratch — these generally take shape in the form of </a:t>
            </a:r>
            <a:r>
              <a:rPr lang="en-US" sz="1100" b="1" dirty="0" smtClean="0">
                <a:solidFill>
                  <a:srgbClr val="232C2F"/>
                </a:solidFill>
              </a:rPr>
              <a:t>websites, mobile apps and robotics</a:t>
            </a:r>
            <a:r>
              <a:rPr lang="en-US" sz="1100" dirty="0" smtClean="0">
                <a:solidFill>
                  <a:srgbClr val="232C2F"/>
                </a:solidFill>
              </a:rPr>
              <a:t>.</a:t>
            </a:r>
            <a:endParaRPr lang="en-GB" sz="1100" dirty="0" smtClean="0">
              <a:solidFill>
                <a:srgbClr val="232C2F"/>
              </a:solidFill>
            </a:endParaRPr>
          </a:p>
          <a:p>
            <a:r>
              <a:rPr lang="en-GB" sz="1100" dirty="0" smtClean="0">
                <a:solidFill>
                  <a:srgbClr val="232C2F"/>
                </a:solidFill>
              </a:rPr>
              <a:t>The Prince’s Trust have kindly provided us with a </a:t>
            </a:r>
            <a:r>
              <a:rPr lang="en-GB" sz="1100" b="1" dirty="0" smtClean="0">
                <a:solidFill>
                  <a:srgbClr val="232C2F"/>
                </a:solidFill>
              </a:rPr>
              <a:t>large dataset </a:t>
            </a:r>
            <a:r>
              <a:rPr lang="en-GB" sz="1100" dirty="0" smtClean="0">
                <a:solidFill>
                  <a:srgbClr val="232C2F"/>
                </a:solidFill>
              </a:rPr>
              <a:t>consisting of various different social and professional skills within an age range of people from </a:t>
            </a:r>
            <a:r>
              <a:rPr lang="en-GB" sz="1100" b="1" dirty="0" smtClean="0">
                <a:solidFill>
                  <a:srgbClr val="232C2F"/>
                </a:solidFill>
              </a:rPr>
              <a:t>11-30 years of age </a:t>
            </a:r>
            <a:r>
              <a:rPr lang="en-GB" sz="1100" dirty="0" smtClean="0">
                <a:solidFill>
                  <a:srgbClr val="232C2F"/>
                </a:solidFill>
              </a:rPr>
              <a:t>who want to develop. This dataset includes statistics &amp; sources in order for delegates to tackle appropriate challenges.</a:t>
            </a:r>
          </a:p>
          <a:p>
            <a:r>
              <a:rPr lang="en-GB" sz="1100" dirty="0" smtClean="0">
                <a:solidFill>
                  <a:srgbClr val="232C2F"/>
                </a:solidFill>
              </a:rPr>
              <a:t>The aim of the hackathon is to achieve </a:t>
            </a:r>
            <a:r>
              <a:rPr lang="en-GB" sz="1100" b="1" dirty="0" smtClean="0">
                <a:solidFill>
                  <a:srgbClr val="232C2F"/>
                </a:solidFill>
              </a:rPr>
              <a:t>new and innovative </a:t>
            </a:r>
            <a:r>
              <a:rPr lang="en-GB" sz="1100" dirty="0" smtClean="0">
                <a:solidFill>
                  <a:srgbClr val="232C2F"/>
                </a:solidFill>
              </a:rPr>
              <a:t>approaches to tackle the issues faced by the demographic that the Prince’s Trust data reflects, and to also make a </a:t>
            </a:r>
            <a:r>
              <a:rPr lang="en-GB" sz="1100" b="1" dirty="0" smtClean="0">
                <a:solidFill>
                  <a:srgbClr val="232C2F"/>
                </a:solidFill>
              </a:rPr>
              <a:t>positive impact to society </a:t>
            </a:r>
            <a:r>
              <a:rPr lang="en-GB" sz="1100" dirty="0" smtClean="0">
                <a:solidFill>
                  <a:srgbClr val="232C2F"/>
                </a:solidFill>
              </a:rPr>
              <a:t>by allowing The Prince’s Trust to use </a:t>
            </a:r>
            <a:r>
              <a:rPr lang="en-GB" sz="1100" b="1" dirty="0" smtClean="0">
                <a:solidFill>
                  <a:srgbClr val="232C2F"/>
                </a:solidFill>
              </a:rPr>
              <a:t>creative solutions </a:t>
            </a:r>
            <a:r>
              <a:rPr lang="en-GB" sz="1100" dirty="0" smtClean="0">
                <a:solidFill>
                  <a:srgbClr val="232C2F"/>
                </a:solidFill>
              </a:rPr>
              <a:t>to help young people in challenging circumstances. </a:t>
            </a:r>
          </a:p>
          <a:p>
            <a:r>
              <a:rPr lang="en-GB" sz="1100" dirty="0" smtClean="0">
                <a:solidFill>
                  <a:srgbClr val="232C2F"/>
                </a:solidFill>
              </a:rPr>
              <a:t>The delegates will be </a:t>
            </a:r>
            <a:r>
              <a:rPr lang="en-GB" sz="1100" b="1" dirty="0" smtClean="0">
                <a:solidFill>
                  <a:srgbClr val="232C2F"/>
                </a:solidFill>
              </a:rPr>
              <a:t>solving problems</a:t>
            </a:r>
            <a:r>
              <a:rPr lang="en-GB" sz="1100" dirty="0" smtClean="0">
                <a:solidFill>
                  <a:srgbClr val="232C2F"/>
                </a:solidFill>
              </a:rPr>
              <a:t>, </a:t>
            </a:r>
            <a:r>
              <a:rPr lang="en-GB" sz="1100" b="1" dirty="0" smtClean="0">
                <a:solidFill>
                  <a:srgbClr val="232C2F"/>
                </a:solidFill>
              </a:rPr>
              <a:t>programming overnight </a:t>
            </a:r>
            <a:r>
              <a:rPr lang="en-GB" sz="1100" dirty="0" smtClean="0">
                <a:solidFill>
                  <a:srgbClr val="232C2F"/>
                </a:solidFill>
              </a:rPr>
              <a:t>and having lots of fun over our </a:t>
            </a:r>
            <a:r>
              <a:rPr lang="en-GB" sz="1100" b="1" dirty="0" smtClean="0">
                <a:solidFill>
                  <a:srgbClr val="232C2F"/>
                </a:solidFill>
              </a:rPr>
              <a:t>24-hour Hack!</a:t>
            </a:r>
            <a:r>
              <a:rPr lang="en-GB" sz="1100" dirty="0" smtClean="0">
                <a:solidFill>
                  <a:srgbClr val="232C2F"/>
                </a:solidFill>
              </a:rPr>
              <a:t> </a:t>
            </a:r>
          </a:p>
          <a:p>
            <a:r>
              <a:rPr lang="en-GB" sz="1100" dirty="0" smtClean="0">
                <a:solidFill>
                  <a:srgbClr val="232C2F"/>
                </a:solidFill>
              </a:rPr>
              <a:t>Throughout the event there will be plenty of </a:t>
            </a:r>
            <a:r>
              <a:rPr lang="en-GB" sz="1100" b="1" dirty="0" smtClean="0">
                <a:solidFill>
                  <a:srgbClr val="232C2F"/>
                </a:solidFill>
              </a:rPr>
              <a:t>food provided</a:t>
            </a:r>
            <a:r>
              <a:rPr lang="en-GB" sz="1100" dirty="0" smtClean="0">
                <a:solidFill>
                  <a:srgbClr val="232C2F"/>
                </a:solidFill>
              </a:rPr>
              <a:t>, </a:t>
            </a:r>
            <a:r>
              <a:rPr lang="en-GB" sz="1100" b="1" dirty="0" smtClean="0">
                <a:solidFill>
                  <a:srgbClr val="232C2F"/>
                </a:solidFill>
              </a:rPr>
              <a:t>prizes</a:t>
            </a:r>
            <a:r>
              <a:rPr lang="en-GB" sz="1100" dirty="0" smtClean="0">
                <a:solidFill>
                  <a:srgbClr val="232C2F"/>
                </a:solidFill>
              </a:rPr>
              <a:t> to be won, </a:t>
            </a:r>
            <a:r>
              <a:rPr lang="en-GB" sz="1100" b="1" dirty="0" smtClean="0">
                <a:solidFill>
                  <a:srgbClr val="232C2F"/>
                </a:solidFill>
              </a:rPr>
              <a:t>presenting opportunities</a:t>
            </a:r>
            <a:r>
              <a:rPr lang="en-GB" sz="1100" dirty="0" smtClean="0">
                <a:solidFill>
                  <a:srgbClr val="232C2F"/>
                </a:solidFill>
              </a:rPr>
              <a:t> and the potential of gathering stream analytic data for the hackathon </a:t>
            </a:r>
            <a:r>
              <a:rPr lang="en-GB" sz="1100" b="1" dirty="0" smtClean="0">
                <a:solidFill>
                  <a:srgbClr val="232C2F"/>
                </a:solidFill>
              </a:rPr>
              <a:t>social media coverage</a:t>
            </a:r>
            <a:r>
              <a:rPr lang="en-GB" sz="1100" dirty="0" smtClean="0">
                <a:solidFill>
                  <a:srgbClr val="232C2F"/>
                </a:solidFill>
              </a:rPr>
              <a:t>.</a:t>
            </a:r>
          </a:p>
          <a:p>
            <a:r>
              <a:rPr lang="en-GB" sz="1100" dirty="0" smtClean="0">
                <a:solidFill>
                  <a:srgbClr val="232C2F"/>
                </a:solidFill>
              </a:rPr>
              <a:t>All proceeds from the event will be donated to </a:t>
            </a:r>
            <a:r>
              <a:rPr lang="en-GB" sz="1100" b="1" dirty="0" smtClean="0">
                <a:solidFill>
                  <a:srgbClr val="232C2F"/>
                </a:solidFill>
              </a:rPr>
              <a:t>The Prince’s Trust</a:t>
            </a:r>
            <a:r>
              <a:rPr lang="en-GB" sz="1100" dirty="0" smtClean="0">
                <a:solidFill>
                  <a:srgbClr val="232C2F"/>
                </a:solidFill>
              </a:rPr>
              <a:t>.</a:t>
            </a:r>
          </a:p>
          <a:p>
            <a:endParaRPr lang="en-GB" dirty="0" smtClean="0"/>
          </a:p>
          <a:p>
            <a:pPr marL="285750" indent="-285750"/>
            <a:r>
              <a:rPr lang="en-GB" sz="1100" dirty="0" smtClean="0">
                <a:solidFill>
                  <a:srgbClr val="232C2F"/>
                </a:solidFill>
              </a:rPr>
              <a:t>A great way to </a:t>
            </a:r>
            <a:r>
              <a:rPr lang="en-GB" sz="1100" b="1" dirty="0" smtClean="0">
                <a:solidFill>
                  <a:srgbClr val="232C2F"/>
                </a:solidFill>
              </a:rPr>
              <a:t>raise money for charity</a:t>
            </a:r>
            <a:r>
              <a:rPr lang="en-GB" sz="1100" dirty="0" smtClean="0">
                <a:solidFill>
                  <a:srgbClr val="232C2F"/>
                </a:solidFill>
              </a:rPr>
              <a:t>. An opportunity to build on the </a:t>
            </a:r>
            <a:r>
              <a:rPr lang="en-GB" sz="1100" b="1" dirty="0" smtClean="0">
                <a:solidFill>
                  <a:srgbClr val="232C2F"/>
                </a:solidFill>
              </a:rPr>
              <a:t>positive &amp; ongoing relationship </a:t>
            </a:r>
            <a:r>
              <a:rPr lang="en-GB" sz="1100" dirty="0" smtClean="0">
                <a:solidFill>
                  <a:srgbClr val="232C2F"/>
                </a:solidFill>
              </a:rPr>
              <a:t>we have with the Prince’s Trust, as well an opportunity to find </a:t>
            </a:r>
            <a:r>
              <a:rPr lang="en-GB" sz="1100" b="1" dirty="0" smtClean="0">
                <a:solidFill>
                  <a:srgbClr val="232C2F"/>
                </a:solidFill>
              </a:rPr>
              <a:t>new, innovative &amp; creative solutions</a:t>
            </a:r>
            <a:r>
              <a:rPr lang="en-GB" sz="1100" dirty="0" smtClean="0">
                <a:solidFill>
                  <a:srgbClr val="232C2F"/>
                </a:solidFill>
              </a:rPr>
              <a:t> to the problems faced by the Trust.</a:t>
            </a:r>
          </a:p>
          <a:p>
            <a:pPr marL="285750" indent="-285750"/>
            <a:r>
              <a:rPr lang="en-GB" sz="1100" dirty="0" smtClean="0">
                <a:solidFill>
                  <a:srgbClr val="232C2F"/>
                </a:solidFill>
              </a:rPr>
              <a:t>A great opportunity to </a:t>
            </a:r>
            <a:r>
              <a:rPr lang="en-GB" sz="1100" b="1" dirty="0" smtClean="0">
                <a:solidFill>
                  <a:srgbClr val="232C2F"/>
                </a:solidFill>
              </a:rPr>
              <a:t>develop, build &amp; sustain </a:t>
            </a:r>
            <a:r>
              <a:rPr lang="en-GB" sz="1100" dirty="0" smtClean="0">
                <a:solidFill>
                  <a:srgbClr val="232C2F"/>
                </a:solidFill>
              </a:rPr>
              <a:t>new &amp; ongoing </a:t>
            </a:r>
            <a:r>
              <a:rPr lang="en-GB" sz="1100" b="1" dirty="0" smtClean="0">
                <a:solidFill>
                  <a:srgbClr val="232C2F"/>
                </a:solidFill>
              </a:rPr>
              <a:t>relationships with developers</a:t>
            </a:r>
            <a:r>
              <a:rPr lang="en-GB" sz="1100" dirty="0" smtClean="0">
                <a:solidFill>
                  <a:srgbClr val="232C2F"/>
                </a:solidFill>
              </a:rPr>
              <a:t>. Great recognition &amp; social media presence that Oracle are doing activities &amp; events alongside the </a:t>
            </a:r>
            <a:r>
              <a:rPr lang="en-GB" sz="1100" b="1" dirty="0" smtClean="0">
                <a:solidFill>
                  <a:srgbClr val="232C2F"/>
                </a:solidFill>
              </a:rPr>
              <a:t>open source community</a:t>
            </a:r>
            <a:r>
              <a:rPr lang="en-GB" sz="1100" dirty="0" smtClean="0">
                <a:solidFill>
                  <a:srgbClr val="232C2F"/>
                </a:solidFill>
              </a:rPr>
              <a:t>. </a:t>
            </a:r>
            <a:r>
              <a:rPr lang="en-GB" sz="1100" b="1" dirty="0" smtClean="0">
                <a:solidFill>
                  <a:srgbClr val="232C2F"/>
                </a:solidFill>
              </a:rPr>
              <a:t>Changing the views and opinions</a:t>
            </a:r>
            <a:r>
              <a:rPr lang="en-GB" sz="1100" dirty="0" smtClean="0">
                <a:solidFill>
                  <a:srgbClr val="232C2F"/>
                </a:solidFill>
              </a:rPr>
              <a:t> of Oracle in the wider developer community.</a:t>
            </a:r>
          </a:p>
          <a:p>
            <a:pPr marL="285750" indent="-285750"/>
            <a:r>
              <a:rPr lang="en-GB" sz="1100" dirty="0" smtClean="0">
                <a:solidFill>
                  <a:srgbClr val="232C2F"/>
                </a:solidFill>
              </a:rPr>
              <a:t>Brings new opportunities for Oracle within the wider technology space. A great event to </a:t>
            </a:r>
            <a:r>
              <a:rPr lang="en-GB" sz="1100" b="1" dirty="0" smtClean="0">
                <a:solidFill>
                  <a:srgbClr val="232C2F"/>
                </a:solidFill>
              </a:rPr>
              <a:t>network and share knowledge. New business opportunities </a:t>
            </a:r>
            <a:r>
              <a:rPr lang="en-GB" sz="1100" dirty="0" smtClean="0">
                <a:solidFill>
                  <a:srgbClr val="232C2F"/>
                </a:solidFill>
              </a:rPr>
              <a:t>as well as to engage with customers after the event in order to set up </a:t>
            </a:r>
            <a:r>
              <a:rPr lang="en-GB" sz="1100" b="1" dirty="0" smtClean="0">
                <a:solidFill>
                  <a:srgbClr val="232C2F"/>
                </a:solidFill>
              </a:rPr>
              <a:t>workshops </a:t>
            </a:r>
            <a:r>
              <a:rPr lang="en-GB" sz="1100" dirty="0" smtClean="0">
                <a:solidFill>
                  <a:srgbClr val="232C2F"/>
                </a:solidFill>
              </a:rPr>
              <a:t>and</a:t>
            </a:r>
            <a:r>
              <a:rPr lang="en-GB" sz="1100" b="1" dirty="0" smtClean="0">
                <a:solidFill>
                  <a:srgbClr val="232C2F"/>
                </a:solidFill>
              </a:rPr>
              <a:t> build relationships </a:t>
            </a:r>
            <a:r>
              <a:rPr lang="en-GB" sz="1100" dirty="0" smtClean="0">
                <a:solidFill>
                  <a:srgbClr val="232C2F"/>
                </a:solidFill>
              </a:rPr>
              <a:t>with</a:t>
            </a:r>
            <a:r>
              <a:rPr lang="en-GB" sz="1100" b="1" dirty="0" smtClean="0">
                <a:solidFill>
                  <a:srgbClr val="232C2F"/>
                </a:solidFill>
              </a:rPr>
              <a:t> new customers</a:t>
            </a:r>
            <a:r>
              <a:rPr lang="en-GB" sz="1100" dirty="0" smtClean="0">
                <a:solidFill>
                  <a:srgbClr val="232C2F"/>
                </a:solidFill>
              </a:rPr>
              <a:t>.</a:t>
            </a:r>
          </a:p>
          <a:p>
            <a:pPr marL="285750" indent="-285750"/>
            <a:r>
              <a:rPr lang="en-GB" sz="1100" dirty="0" smtClean="0">
                <a:solidFill>
                  <a:srgbClr val="232C2F"/>
                </a:solidFill>
              </a:rPr>
              <a:t>Continues to showcase Oracle’s wider outreach and </a:t>
            </a:r>
            <a:r>
              <a:rPr lang="en-GB" sz="1100" b="1" dirty="0" smtClean="0">
                <a:solidFill>
                  <a:srgbClr val="232C2F"/>
                </a:solidFill>
              </a:rPr>
              <a:t>drive for STEM.</a:t>
            </a:r>
          </a:p>
          <a:p>
            <a:pPr marL="285750" indent="-285750"/>
            <a:r>
              <a:rPr lang="en-GB" sz="1100" dirty="0" smtClean="0">
                <a:solidFill>
                  <a:srgbClr val="232C2F"/>
                </a:solidFill>
              </a:rPr>
              <a:t>Hackathons are a lot of </a:t>
            </a:r>
            <a:r>
              <a:rPr lang="en-GB" sz="1100" b="1" dirty="0" smtClean="0">
                <a:solidFill>
                  <a:srgbClr val="232C2F"/>
                </a:solidFill>
              </a:rPr>
              <a:t>fun</a:t>
            </a:r>
            <a:r>
              <a:rPr lang="en-GB" sz="1100" dirty="0" smtClean="0">
                <a:solidFill>
                  <a:srgbClr val="232C2F"/>
                </a:solidFill>
              </a:rPr>
              <a:t>!</a:t>
            </a:r>
          </a:p>
          <a:p>
            <a:endParaRPr lang="en-GB" dirty="0"/>
          </a:p>
        </p:txBody>
      </p:sp>
      <p:sp>
        <p:nvSpPr>
          <p:cNvPr id="4" name="Slide Number Placeholder 3"/>
          <p:cNvSpPr>
            <a:spLocks noGrp="1"/>
          </p:cNvSpPr>
          <p:nvPr>
            <p:ph type="sldNum" sz="quarter" idx="10"/>
          </p:nvPr>
        </p:nvSpPr>
        <p:spPr/>
        <p:txBody>
          <a:bodyPr/>
          <a:lstStyle/>
          <a:p>
            <a:fld id="{8C72D9AE-7182-4680-8F79-479C4181FF08}" type="slidenum">
              <a:rPr lang="en-GB" smtClean="0"/>
              <a:pPr/>
              <a:t>1</a:t>
            </a:fld>
            <a:endParaRPr lang="en-GB" dirty="0"/>
          </a:p>
        </p:txBody>
      </p:sp>
    </p:spTree>
    <p:extLst>
      <p:ext uri="{BB962C8B-B14F-4D97-AF65-F5344CB8AC3E}">
        <p14:creationId xmlns:p14="http://schemas.microsoft.com/office/powerpoint/2010/main" val="29288269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US" sz="11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C72D9AE-7182-4680-8F79-479C4181FF08}" type="slidenum">
              <a:rPr lang="en-GB" smtClean="0"/>
              <a:pPr/>
              <a:t>3</a:t>
            </a:fld>
            <a:endParaRPr lang="en-GB" dirty="0"/>
          </a:p>
        </p:txBody>
      </p:sp>
    </p:spTree>
    <p:extLst>
      <p:ext uri="{BB962C8B-B14F-4D97-AF65-F5344CB8AC3E}">
        <p14:creationId xmlns:p14="http://schemas.microsoft.com/office/powerpoint/2010/main" val="12598923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381000"/>
            <a:ext cx="4572000" cy="2573338"/>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8C72D9AE-7182-4680-8F79-479C4181FF08}" type="slidenum">
              <a:rPr lang="en-GB" smtClean="0">
                <a:solidFill>
                  <a:srgbClr val="5F5F5F"/>
                </a:solidFill>
              </a:rPr>
              <a:pPr/>
              <a:t>12</a:t>
            </a:fld>
            <a:endParaRPr lang="en-GB" dirty="0">
              <a:solidFill>
                <a:srgbClr val="5F5F5F"/>
              </a:solidFill>
            </a:endParaRPr>
          </a:p>
        </p:txBody>
      </p:sp>
    </p:spTree>
    <p:extLst>
      <p:ext uri="{BB962C8B-B14F-4D97-AF65-F5344CB8AC3E}">
        <p14:creationId xmlns:p14="http://schemas.microsoft.com/office/powerpoint/2010/main" val="7273143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151" y="1524001"/>
            <a:ext cx="11126522"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lvl1pPr>
              <a:defRPr/>
            </a:lvl1pPr>
          </a:lstStyle>
          <a:p>
            <a:pPr>
              <a:defRPr/>
            </a:pPr>
            <a:fld id="{85123C6F-4D08-4ABB-ADA5-63CA929F7D08}" type="datetime1">
              <a:rPr lang="en-US">
                <a:solidFill>
                  <a:srgbClr val="5F5F5F"/>
                </a:solidFill>
              </a:rPr>
              <a:pPr>
                <a:defRPr/>
              </a:pPr>
              <a:t>6/24/2018</a:t>
            </a:fld>
            <a:endParaRPr lang="en-US">
              <a:solidFill>
                <a:srgbClr val="5F5F5F"/>
              </a:solidFill>
            </a:endParaRPr>
          </a:p>
        </p:txBody>
      </p:sp>
      <p:sp>
        <p:nvSpPr>
          <p:cNvPr id="5" name="Footer Placeholder 4"/>
          <p:cNvSpPr>
            <a:spLocks noGrp="1"/>
          </p:cNvSpPr>
          <p:nvPr>
            <p:ph type="ftr" sz="quarter" idx="11"/>
          </p:nvPr>
        </p:nvSpPr>
        <p:spPr/>
        <p:txBody>
          <a:bodyPr numCol="1" compatLnSpc="1">
            <a:prstTxWarp prst="textNoShape">
              <a:avLst/>
            </a:prstTxWarp>
          </a:bodyPr>
          <a:lstStyle>
            <a:lvl1pPr fontAlgn="base">
              <a:spcBef>
                <a:spcPct val="0"/>
              </a:spcBef>
              <a:spcAft>
                <a:spcPct val="0"/>
              </a:spcAft>
              <a:defRPr sz="800"/>
            </a:lvl1pPr>
          </a:lstStyle>
          <a:p>
            <a:pPr>
              <a:defRPr/>
            </a:pPr>
            <a:r>
              <a:rPr lang="en-US">
                <a:solidFill>
                  <a:srgbClr val="5F5F5F"/>
                </a:solidFill>
              </a:rPr>
              <a:t>Confidential – Oracle Internal/Restricted/Highly Restricted</a:t>
            </a:r>
          </a:p>
        </p:txBody>
      </p:sp>
      <p:sp>
        <p:nvSpPr>
          <p:cNvPr id="6" name="Slide Number Placeholder 5"/>
          <p:cNvSpPr>
            <a:spLocks noGrp="1"/>
          </p:cNvSpPr>
          <p:nvPr>
            <p:ph type="sldNum" sz="quarter" idx="12"/>
          </p:nvPr>
        </p:nvSpPr>
        <p:spPr/>
        <p:txBody>
          <a:bodyPr/>
          <a:lstStyle>
            <a:lvl1pPr>
              <a:defRPr/>
            </a:lvl1pPr>
          </a:lstStyle>
          <a:p>
            <a:fld id="{F4704B86-F3A5-422E-8985-7F4A82ABB93A}"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2277553046"/>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151" y="1981200"/>
            <a:ext cx="11126522" cy="396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Text Placeholder 12"/>
          <p:cNvSpPr>
            <a:spLocks noGrp="1"/>
          </p:cNvSpPr>
          <p:nvPr>
            <p:ph type="body" sz="quarter" idx="13"/>
          </p:nvPr>
        </p:nvSpPr>
        <p:spPr>
          <a:xfrm>
            <a:off x="531813" y="1373741"/>
            <a:ext cx="11125199" cy="343299"/>
          </a:xfrm>
        </p:spPr>
        <p:txBody>
          <a:bodyPr>
            <a:noAutofit/>
          </a:bodyPr>
          <a:lstStyle>
            <a:lvl1pPr marL="1588" indent="0">
              <a:spcBef>
                <a:spcPts val="0"/>
              </a:spcBef>
              <a:buFontTx/>
              <a:buNone/>
              <a:defRPr sz="2400" b="1" baseline="0"/>
            </a:lvl1pPr>
            <a:lvl2pPr marL="1588" indent="0">
              <a:buFontTx/>
              <a:buNone/>
              <a:defRPr sz="2400"/>
            </a:lvl2pPr>
            <a:lvl3pPr marL="1588" indent="0">
              <a:buFontTx/>
              <a:buNone/>
              <a:defRPr sz="2400"/>
            </a:lvl3pPr>
            <a:lvl4pPr marL="1588" indent="0">
              <a:buFontTx/>
              <a:buNone/>
              <a:defRPr sz="2400"/>
            </a:lvl4pPr>
            <a:lvl5pPr marL="1588" indent="0">
              <a:buFontTx/>
              <a:buNone/>
              <a:defRPr sz="2400"/>
            </a:lvl5pPr>
            <a:lvl6pPr marL="1588" indent="0">
              <a:buFontTx/>
              <a:buNone/>
              <a:defRPr sz="2400"/>
            </a:lvl6pPr>
            <a:lvl7pPr marL="1588" indent="0">
              <a:buFontTx/>
              <a:buNone/>
              <a:defRPr sz="2400"/>
            </a:lvl7pPr>
            <a:lvl8pPr marL="1588" indent="0">
              <a:buFontTx/>
              <a:buNone/>
              <a:defRPr sz="2400"/>
            </a:lvl8pPr>
            <a:lvl9pPr marL="1588" indent="0">
              <a:buFontTx/>
              <a:buNone/>
              <a:defRPr sz="2400"/>
            </a:lvl9pPr>
          </a:lstStyle>
          <a:p>
            <a:pPr lvl="0"/>
            <a:r>
              <a:rPr lang="en-US"/>
              <a:t>Click to edit Master text styles</a:t>
            </a:r>
          </a:p>
        </p:txBody>
      </p:sp>
      <p:sp>
        <p:nvSpPr>
          <p:cNvPr id="5" name="Date Placeholder 3"/>
          <p:cNvSpPr>
            <a:spLocks noGrp="1"/>
          </p:cNvSpPr>
          <p:nvPr>
            <p:ph type="dt" sz="half" idx="14"/>
          </p:nvPr>
        </p:nvSpPr>
        <p:spPr/>
        <p:txBody>
          <a:bodyPr/>
          <a:lstStyle>
            <a:lvl1pPr>
              <a:defRPr/>
            </a:lvl1pPr>
          </a:lstStyle>
          <a:p>
            <a:pPr>
              <a:defRPr/>
            </a:pPr>
            <a:fld id="{ECE08DD5-77DD-4CDE-936E-96C1B1E29FF7}" type="datetime1">
              <a:rPr lang="en-US">
                <a:solidFill>
                  <a:srgbClr val="5F5F5F"/>
                </a:solidFill>
              </a:rPr>
              <a:pPr>
                <a:defRPr/>
              </a:pPr>
              <a:t>6/24/2018</a:t>
            </a:fld>
            <a:endParaRPr lang="en-US">
              <a:solidFill>
                <a:srgbClr val="5F5F5F"/>
              </a:solidFill>
            </a:endParaRPr>
          </a:p>
        </p:txBody>
      </p:sp>
      <p:sp>
        <p:nvSpPr>
          <p:cNvPr id="6" name="Footer Placeholder 4"/>
          <p:cNvSpPr>
            <a:spLocks noGrp="1"/>
          </p:cNvSpPr>
          <p:nvPr>
            <p:ph type="ftr" sz="quarter" idx="15"/>
          </p:nvPr>
        </p:nvSpPr>
        <p:spPr/>
        <p:txBody>
          <a:bodyPr numCol="1" compatLnSpc="1">
            <a:prstTxWarp prst="textNoShape">
              <a:avLst/>
            </a:prstTxWarp>
          </a:bodyPr>
          <a:lstStyle>
            <a:lvl1pPr fontAlgn="base">
              <a:spcBef>
                <a:spcPct val="0"/>
              </a:spcBef>
              <a:spcAft>
                <a:spcPct val="0"/>
              </a:spcAft>
              <a:defRPr sz="800"/>
            </a:lvl1pPr>
          </a:lstStyle>
          <a:p>
            <a:pPr>
              <a:defRPr/>
            </a:pPr>
            <a:r>
              <a:rPr lang="en-US">
                <a:solidFill>
                  <a:srgbClr val="5F5F5F"/>
                </a:solidFill>
              </a:rPr>
              <a:t>Confidential – Oracle Internal/Restricted/Highly Restricted</a:t>
            </a:r>
          </a:p>
        </p:txBody>
      </p:sp>
      <p:sp>
        <p:nvSpPr>
          <p:cNvPr id="8" name="Slide Number Placeholder 5"/>
          <p:cNvSpPr>
            <a:spLocks noGrp="1"/>
          </p:cNvSpPr>
          <p:nvPr>
            <p:ph type="sldNum" sz="quarter" idx="16"/>
          </p:nvPr>
        </p:nvSpPr>
        <p:spPr/>
        <p:txBody>
          <a:bodyPr/>
          <a:lstStyle>
            <a:lvl1pPr>
              <a:defRPr/>
            </a:lvl1pPr>
          </a:lstStyle>
          <a:p>
            <a:fld id="{E8F2C6F7-9011-4080-937C-31E50BD438DE}"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3260254551"/>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without Picture">
    <p:spTree>
      <p:nvGrpSpPr>
        <p:cNvPr id="1" name=""/>
        <p:cNvGrpSpPr/>
        <p:nvPr/>
      </p:nvGrpSpPr>
      <p:grpSpPr>
        <a:xfrm>
          <a:off x="0" y="0"/>
          <a:ext cx="0" cy="0"/>
          <a:chOff x="0" y="0"/>
          <a:chExt cx="0" cy="0"/>
        </a:xfrm>
      </p:grpSpPr>
      <p:sp>
        <p:nvSpPr>
          <p:cNvPr id="2" name="Title 1"/>
          <p:cNvSpPr>
            <a:spLocks noGrp="1"/>
          </p:cNvSpPr>
          <p:nvPr>
            <p:ph type="title"/>
          </p:nvPr>
        </p:nvSpPr>
        <p:spPr>
          <a:xfrm>
            <a:off x="531813" y="2600324"/>
            <a:ext cx="11125200" cy="1371600"/>
          </a:xfrm>
        </p:spPr>
        <p:txBody>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531813" y="4038598"/>
            <a:ext cx="11125200" cy="914400"/>
          </a:xfrm>
        </p:spPr>
        <p:txBody>
          <a:bodyPr>
            <a:noAutofit/>
          </a:bodyPr>
          <a:lstStyle>
            <a:lvl1pPr marL="0" indent="0">
              <a:spcBef>
                <a:spcPts val="0"/>
              </a:spcBef>
              <a:buNone/>
              <a:defRPr sz="2400" b="1">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31A10090-1443-404C-B339-E6ADE8CE8E2C}" type="datetime1">
              <a:rPr lang="en-US">
                <a:solidFill>
                  <a:srgbClr val="5F5F5F"/>
                </a:solidFill>
              </a:rPr>
              <a:pPr>
                <a:defRPr/>
              </a:pPr>
              <a:t>6/24/2018</a:t>
            </a:fld>
            <a:endParaRPr lang="en-US">
              <a:solidFill>
                <a:srgbClr val="5F5F5F"/>
              </a:solidFill>
            </a:endParaRPr>
          </a:p>
        </p:txBody>
      </p:sp>
      <p:sp>
        <p:nvSpPr>
          <p:cNvPr id="5" name="Footer Placeholder 4"/>
          <p:cNvSpPr>
            <a:spLocks noGrp="1"/>
          </p:cNvSpPr>
          <p:nvPr>
            <p:ph type="ftr" sz="quarter" idx="11"/>
          </p:nvPr>
        </p:nvSpPr>
        <p:spPr/>
        <p:txBody>
          <a:bodyPr numCol="1" compatLnSpc="1">
            <a:prstTxWarp prst="textNoShape">
              <a:avLst/>
            </a:prstTxWarp>
          </a:bodyPr>
          <a:lstStyle>
            <a:lvl1pPr fontAlgn="base">
              <a:spcBef>
                <a:spcPct val="0"/>
              </a:spcBef>
              <a:spcAft>
                <a:spcPct val="0"/>
              </a:spcAft>
              <a:defRPr sz="800"/>
            </a:lvl1pPr>
          </a:lstStyle>
          <a:p>
            <a:pPr>
              <a:defRPr/>
            </a:pPr>
            <a:r>
              <a:rPr lang="en-US">
                <a:solidFill>
                  <a:srgbClr val="5F5F5F"/>
                </a:solidFill>
              </a:rPr>
              <a:t>Confidential – Oracle Internal/Restricted/Highly Restricted</a:t>
            </a:r>
          </a:p>
        </p:txBody>
      </p:sp>
      <p:sp>
        <p:nvSpPr>
          <p:cNvPr id="6" name="Slide Number Placeholder 5"/>
          <p:cNvSpPr>
            <a:spLocks noGrp="1"/>
          </p:cNvSpPr>
          <p:nvPr>
            <p:ph type="sldNum" sz="quarter" idx="12"/>
          </p:nvPr>
        </p:nvSpPr>
        <p:spPr/>
        <p:txBody>
          <a:bodyPr/>
          <a:lstStyle>
            <a:lvl1pPr>
              <a:defRPr/>
            </a:lvl1pPr>
          </a:lstStyle>
          <a:p>
            <a:fld id="{AECF1A88-7D36-45CD-BD3C-9B860724E4C0}"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855320640"/>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a:xfrm>
            <a:off x="531151" y="1524001"/>
            <a:ext cx="11126522" cy="4419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lvl1pPr>
              <a:defRPr/>
            </a:lvl1pPr>
          </a:lstStyle>
          <a:p>
            <a:pPr>
              <a:defRPr/>
            </a:pPr>
            <a:fld id="{8FBE431F-0B7E-42BF-BFE8-668928400FF3}" type="datetime1">
              <a:rPr lang="en-US">
                <a:solidFill>
                  <a:srgbClr val="5F5F5F"/>
                </a:solidFill>
              </a:rPr>
              <a:pPr>
                <a:defRPr/>
              </a:pPr>
              <a:t>6/24/2018</a:t>
            </a:fld>
            <a:endParaRPr dirty="0">
              <a:solidFill>
                <a:srgbClr val="5F5F5F"/>
              </a:solidFill>
            </a:endParaRPr>
          </a:p>
        </p:txBody>
      </p:sp>
      <p:sp>
        <p:nvSpPr>
          <p:cNvPr id="5" name="Footer Placeholder 4"/>
          <p:cNvSpPr>
            <a:spLocks noGrp="1"/>
          </p:cNvSpPr>
          <p:nvPr>
            <p:ph type="ftr" sz="quarter" idx="11"/>
          </p:nvPr>
        </p:nvSpPr>
        <p:spPr/>
        <p:txBody>
          <a:bodyPr/>
          <a:lstStyle>
            <a:lvl1pPr>
              <a:defRPr/>
            </a:lvl1pPr>
          </a:lstStyle>
          <a:p>
            <a:pPr>
              <a:defRPr/>
            </a:pPr>
            <a:r>
              <a:rPr dirty="0">
                <a:solidFill>
                  <a:srgbClr val="5F5F5F"/>
                </a:solidFill>
              </a:rPr>
              <a:t>Oracle Confidential</a:t>
            </a:r>
          </a:p>
        </p:txBody>
      </p:sp>
      <p:sp>
        <p:nvSpPr>
          <p:cNvPr id="6" name="Slide Number Placeholder 5"/>
          <p:cNvSpPr>
            <a:spLocks noGrp="1"/>
          </p:cNvSpPr>
          <p:nvPr>
            <p:ph type="sldNum" sz="quarter" idx="12"/>
          </p:nvPr>
        </p:nvSpPr>
        <p:spPr/>
        <p:txBody>
          <a:bodyPr/>
          <a:lstStyle>
            <a:lvl1pPr>
              <a:defRPr/>
            </a:lvl1pPr>
          </a:lstStyle>
          <a:p>
            <a:fld id="{BC8571A0-65DF-48CC-8FA4-EE909ECA603D}"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1237205428"/>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cxnSp>
        <p:nvCxnSpPr>
          <p:cNvPr id="5" name="Straight Connector 4"/>
          <p:cNvCxnSpPr/>
          <p:nvPr/>
        </p:nvCxnSpPr>
        <p:spPr bwMode="ltGray">
          <a:xfrm>
            <a:off x="6094413" y="2006600"/>
            <a:ext cx="0" cy="3937000"/>
          </a:xfrm>
          <a:prstGeom prst="line">
            <a:avLst/>
          </a:prstGeom>
          <a:ln w="19050">
            <a:solidFill>
              <a:schemeClr val="bg2"/>
            </a:solidFill>
            <a:miter lim="800000"/>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sz="half" idx="1"/>
          </p:nvPr>
        </p:nvSpPr>
        <p:spPr>
          <a:xfrm>
            <a:off x="531813" y="1524001"/>
            <a:ext cx="5410199"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46814" y="1524001"/>
            <a:ext cx="5410198" cy="4419600"/>
          </a:xfrm>
        </p:spPr>
        <p:txBody>
          <a:bodyPr>
            <a:noAutofit/>
          </a:bodyPr>
          <a:lstStyle>
            <a:lvl1pPr>
              <a:defRPr sz="2800"/>
            </a:lvl1pPr>
            <a:lvl2pPr>
              <a:defRPr sz="2400"/>
            </a:lvl2pPr>
            <a:lvl3pPr>
              <a:defRPr sz="20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p:nvPr>
        </p:nvSpPr>
        <p:spPr/>
        <p:txBody>
          <a:bodyPr/>
          <a:lstStyle/>
          <a:p>
            <a:r>
              <a:rPr lang="en-US"/>
              <a:t>Click to edit Master title style</a:t>
            </a:r>
            <a:endParaRPr dirty="0"/>
          </a:p>
        </p:txBody>
      </p:sp>
      <p:sp>
        <p:nvSpPr>
          <p:cNvPr id="6" name="Date Placeholder 4"/>
          <p:cNvSpPr>
            <a:spLocks noGrp="1"/>
          </p:cNvSpPr>
          <p:nvPr>
            <p:ph type="dt" sz="half" idx="10"/>
          </p:nvPr>
        </p:nvSpPr>
        <p:spPr/>
        <p:txBody>
          <a:bodyPr/>
          <a:lstStyle>
            <a:lvl1pPr>
              <a:defRPr/>
            </a:lvl1pPr>
          </a:lstStyle>
          <a:p>
            <a:pPr>
              <a:defRPr/>
            </a:pPr>
            <a:fld id="{5C97B2C0-DDA3-4839-BB6A-6ED50D628420}" type="datetime1">
              <a:rPr lang="en-US">
                <a:solidFill>
                  <a:srgbClr val="5F5F5F"/>
                </a:solidFill>
              </a:rPr>
              <a:pPr>
                <a:defRPr/>
              </a:pPr>
              <a:t>6/24/2018</a:t>
            </a:fld>
            <a:endParaRPr dirty="0">
              <a:solidFill>
                <a:srgbClr val="5F5F5F"/>
              </a:solidFill>
            </a:endParaRPr>
          </a:p>
        </p:txBody>
      </p:sp>
      <p:sp>
        <p:nvSpPr>
          <p:cNvPr id="7" name="Footer Placeholder 5"/>
          <p:cNvSpPr>
            <a:spLocks noGrp="1"/>
          </p:cNvSpPr>
          <p:nvPr>
            <p:ph type="ftr" sz="quarter" idx="11"/>
          </p:nvPr>
        </p:nvSpPr>
        <p:spPr/>
        <p:txBody>
          <a:bodyPr/>
          <a:lstStyle>
            <a:lvl1pPr>
              <a:defRPr/>
            </a:lvl1pPr>
          </a:lstStyle>
          <a:p>
            <a:pPr>
              <a:defRPr/>
            </a:pPr>
            <a:r>
              <a:rPr dirty="0">
                <a:solidFill>
                  <a:srgbClr val="5F5F5F"/>
                </a:solidFill>
              </a:rPr>
              <a:t>Oracle Confidential</a:t>
            </a:r>
          </a:p>
        </p:txBody>
      </p:sp>
      <p:sp>
        <p:nvSpPr>
          <p:cNvPr id="9" name="Slide Number Placeholder 6"/>
          <p:cNvSpPr>
            <a:spLocks noGrp="1"/>
          </p:cNvSpPr>
          <p:nvPr>
            <p:ph type="sldNum" sz="quarter" idx="12"/>
          </p:nvPr>
        </p:nvSpPr>
        <p:spPr/>
        <p:txBody>
          <a:bodyPr/>
          <a:lstStyle>
            <a:lvl1pPr>
              <a:defRPr/>
            </a:lvl1pPr>
          </a:lstStyle>
          <a:p>
            <a:fld id="{4EDCE4AE-3517-4BFB-AAC6-5E506A16C89B}"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4261030489"/>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Positioning Statement">
    <p:spTree>
      <p:nvGrpSpPr>
        <p:cNvPr id="1" name=""/>
        <p:cNvGrpSpPr/>
        <p:nvPr/>
      </p:nvGrpSpPr>
      <p:grpSpPr>
        <a:xfrm>
          <a:off x="0" y="0"/>
          <a:ext cx="0" cy="0"/>
          <a:chOff x="0" y="0"/>
          <a:chExt cx="0" cy="0"/>
        </a:xfrm>
      </p:grpSpPr>
      <p:pic>
        <p:nvPicPr>
          <p:cNvPr id="2" name="Picture 13" descr="&quot;Integrated Cloud Applications &amp; Platform Services&quot; tagline in red and black"/>
          <p:cNvPicPr>
            <a:picLocks noChangeAspect="1"/>
          </p:cNvPicPr>
          <p:nvPr userDrawn="1"/>
        </p:nvPicPr>
        <p:blipFill>
          <a:blip r:embed="rId2" cstate="email">
            <a:extLst>
              <a:ext uri="{28A0092B-C50C-407E-A947-70E740481C1C}">
                <a14:useLocalDpi xmlns:a14="http://schemas.microsoft.com/office/drawing/2010/main"/>
              </a:ext>
            </a:extLst>
          </a:blip>
          <a:srcRect/>
          <a:stretch>
            <a:fillRect/>
          </a:stretch>
        </p:blipFill>
        <p:spPr bwMode="auto">
          <a:xfrm>
            <a:off x="2219325" y="1722438"/>
            <a:ext cx="7750175" cy="294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Footer Placeholder 2"/>
          <p:cNvSpPr>
            <a:spLocks noGrp="1"/>
          </p:cNvSpPr>
          <p:nvPr>
            <p:ph type="ftr" sz="quarter" idx="11"/>
          </p:nvPr>
        </p:nvSpPr>
        <p:spPr/>
        <p:txBody>
          <a:bodyPr numCol="1" compatLnSpc="1">
            <a:prstTxWarp prst="textNoShape">
              <a:avLst/>
            </a:prstTxWarp>
          </a:bodyPr>
          <a:lstStyle>
            <a:lvl1pPr fontAlgn="base">
              <a:spcBef>
                <a:spcPct val="0"/>
              </a:spcBef>
              <a:spcAft>
                <a:spcPct val="0"/>
              </a:spcAft>
              <a:defRPr sz="800"/>
            </a:lvl1pPr>
          </a:lstStyle>
          <a:p>
            <a:pPr>
              <a:defRPr/>
            </a:pPr>
            <a:r>
              <a:rPr lang="en-US" dirty="0">
                <a:solidFill>
                  <a:srgbClr val="5F5F5F"/>
                </a:solidFill>
              </a:rPr>
              <a:t>Confidential – Oracle</a:t>
            </a:r>
          </a:p>
        </p:txBody>
      </p:sp>
      <p:sp>
        <p:nvSpPr>
          <p:cNvPr id="5" name="Slide Number Placeholder 3"/>
          <p:cNvSpPr>
            <a:spLocks noGrp="1"/>
          </p:cNvSpPr>
          <p:nvPr>
            <p:ph type="sldNum" sz="quarter" idx="12"/>
          </p:nvPr>
        </p:nvSpPr>
        <p:spPr/>
        <p:txBody>
          <a:bodyPr/>
          <a:lstStyle>
            <a:lvl1pPr>
              <a:defRPr/>
            </a:lvl1pPr>
          </a:lstStyle>
          <a:p>
            <a:fld id="{76582F3D-1180-4CBE-A748-F48045DCD5A3}"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1446585664"/>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Oracle logo">
    <p:bg bwMode="ltGray">
      <p:bgPr>
        <a:solidFill>
          <a:schemeClr val="bg1"/>
        </a:solidFill>
        <a:effectLst/>
      </p:bgPr>
    </p:bg>
    <p:spTree>
      <p:nvGrpSpPr>
        <p:cNvPr id="1" name=""/>
        <p:cNvGrpSpPr/>
        <p:nvPr/>
      </p:nvGrpSpPr>
      <p:grpSpPr>
        <a:xfrm>
          <a:off x="0" y="0"/>
          <a:ext cx="0" cy="0"/>
          <a:chOff x="0" y="0"/>
          <a:chExt cx="0" cy="0"/>
        </a:xfrm>
      </p:grpSpPr>
      <p:pic>
        <p:nvPicPr>
          <p:cNvPr id="2" name="Picture 13" descr="Oracle logo in white on red staging background. Light blue frame around perimeter."/>
          <p:cNvPicPr>
            <a:picLocks noChangeAspect="1"/>
          </p:cNvPicPr>
          <p:nvPr/>
        </p:nvPicPr>
        <p:blipFill>
          <a:blip r:embed="rId2" cstate="email">
            <a:extLst>
              <a:ext uri="{28A0092B-C50C-407E-A947-70E740481C1C}">
                <a14:useLocalDpi xmlns:a14="http://schemas.microsoft.com/office/drawing/2010/main"/>
              </a:ext>
            </a:extLst>
          </a:blip>
          <a:srcRect/>
          <a:stretch>
            <a:fillRect/>
          </a:stretch>
        </p:blipFill>
        <p:spPr bwMode="hidden">
          <a:xfrm>
            <a:off x="138113" y="130175"/>
            <a:ext cx="11912600" cy="654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15"/>
          <p:cNvPicPr>
            <a:picLocks noChangeAspect="1"/>
          </p:cNvPicPr>
          <p:nvPr userDrawn="1"/>
        </p:nvPicPr>
        <p:blipFill>
          <a:blip r:embed="rId3" cstate="email">
            <a:extLst>
              <a:ext uri="{28A0092B-C50C-407E-A947-70E740481C1C}">
                <a14:useLocalDpi xmlns:a14="http://schemas.microsoft.com/office/drawing/2010/main"/>
              </a:ext>
            </a:extLst>
          </a:blip>
          <a:srcRect/>
          <a:stretch>
            <a:fillRect/>
          </a:stretch>
        </p:blipFill>
        <p:spPr bwMode="black">
          <a:xfrm>
            <a:off x="3822700" y="2843213"/>
            <a:ext cx="4543425" cy="569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p:nvSpPr>
        <p:spPr bwMode="gray">
          <a:xfrm>
            <a:off x="0" y="0"/>
            <a:ext cx="193675" cy="685165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5" name="Rectangle 4"/>
          <p:cNvSpPr/>
          <p:nvPr/>
        </p:nvSpPr>
        <p:spPr bwMode="gray">
          <a:xfrm>
            <a:off x="11995150" y="6350"/>
            <a:ext cx="193675" cy="685165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6" name="Rectangle 5"/>
          <p:cNvSpPr/>
          <p:nvPr/>
        </p:nvSpPr>
        <p:spPr bwMode="gray">
          <a:xfrm>
            <a:off x="0" y="6400800"/>
            <a:ext cx="12188825"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7" name="Rectangle 6"/>
          <p:cNvSpPr/>
          <p:nvPr/>
        </p:nvSpPr>
        <p:spPr bwMode="gray">
          <a:xfrm>
            <a:off x="0" y="0"/>
            <a:ext cx="12188825" cy="19208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Tree>
    <p:extLst>
      <p:ext uri="{BB962C8B-B14F-4D97-AF65-F5344CB8AC3E}">
        <p14:creationId xmlns:p14="http://schemas.microsoft.com/office/powerpoint/2010/main" val="2979518903"/>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without Picture">
    <p:spTree>
      <p:nvGrpSpPr>
        <p:cNvPr id="1" name=""/>
        <p:cNvGrpSpPr/>
        <p:nvPr/>
      </p:nvGrpSpPr>
      <p:grpSpPr>
        <a:xfrm>
          <a:off x="0" y="0"/>
          <a:ext cx="0" cy="0"/>
          <a:chOff x="0" y="0"/>
          <a:chExt cx="0" cy="0"/>
        </a:xfrm>
      </p:grpSpPr>
      <p:sp>
        <p:nvSpPr>
          <p:cNvPr id="2" name="Title 1"/>
          <p:cNvSpPr>
            <a:spLocks noGrp="1"/>
          </p:cNvSpPr>
          <p:nvPr>
            <p:ph type="title"/>
          </p:nvPr>
        </p:nvSpPr>
        <p:spPr>
          <a:xfrm>
            <a:off x="531813" y="2600324"/>
            <a:ext cx="11125200" cy="1371600"/>
          </a:xfrm>
        </p:spPr>
        <p:txBody>
          <a:bodyPr/>
          <a:lstStyle>
            <a:lvl1pPr algn="l">
              <a:lnSpc>
                <a:spcPct val="80000"/>
              </a:lnSpc>
              <a:defRPr sz="4800" b="0" cap="none" baseline="0"/>
            </a:lvl1pPr>
          </a:lstStyle>
          <a:p>
            <a:r>
              <a:rPr lang="en-US"/>
              <a:t>Click to edit Master title style</a:t>
            </a:r>
            <a:endParaRPr/>
          </a:p>
        </p:txBody>
      </p:sp>
      <p:sp>
        <p:nvSpPr>
          <p:cNvPr id="3" name="Text Placeholder 2"/>
          <p:cNvSpPr>
            <a:spLocks noGrp="1"/>
          </p:cNvSpPr>
          <p:nvPr>
            <p:ph type="body" idx="1"/>
          </p:nvPr>
        </p:nvSpPr>
        <p:spPr>
          <a:xfrm>
            <a:off x="531813" y="4038598"/>
            <a:ext cx="11125200" cy="914400"/>
          </a:xfrm>
        </p:spPr>
        <p:txBody>
          <a:bodyPr>
            <a:noAutofit/>
          </a:bodyPr>
          <a:lstStyle>
            <a:lvl1pPr marL="0" indent="0">
              <a:spcBef>
                <a:spcPts val="0"/>
              </a:spcBef>
              <a:buNone/>
              <a:defRPr sz="2400" b="1">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31A10090-1443-404C-B339-E6ADE8CE8E2C}" type="datetime1">
              <a:rPr lang="en-US">
                <a:solidFill>
                  <a:srgbClr val="5F5F5F"/>
                </a:solidFill>
              </a:rPr>
              <a:pPr>
                <a:defRPr/>
              </a:pPr>
              <a:t>6/24/2018</a:t>
            </a:fld>
            <a:endParaRPr lang="en-US">
              <a:solidFill>
                <a:srgbClr val="5F5F5F"/>
              </a:solidFill>
            </a:endParaRPr>
          </a:p>
        </p:txBody>
      </p:sp>
      <p:sp>
        <p:nvSpPr>
          <p:cNvPr id="5" name="Footer Placeholder 4"/>
          <p:cNvSpPr>
            <a:spLocks noGrp="1"/>
          </p:cNvSpPr>
          <p:nvPr>
            <p:ph type="ftr" sz="quarter" idx="11"/>
          </p:nvPr>
        </p:nvSpPr>
        <p:spPr/>
        <p:txBody>
          <a:bodyPr numCol="1" compatLnSpc="1">
            <a:prstTxWarp prst="textNoShape">
              <a:avLst/>
            </a:prstTxWarp>
          </a:bodyPr>
          <a:lstStyle>
            <a:lvl1pPr fontAlgn="base">
              <a:spcBef>
                <a:spcPct val="0"/>
              </a:spcBef>
              <a:spcAft>
                <a:spcPct val="0"/>
              </a:spcAft>
              <a:defRPr sz="800"/>
            </a:lvl1pPr>
          </a:lstStyle>
          <a:p>
            <a:pPr>
              <a:defRPr/>
            </a:pPr>
            <a:r>
              <a:rPr lang="en-US">
                <a:solidFill>
                  <a:srgbClr val="5F5F5F"/>
                </a:solidFill>
              </a:rPr>
              <a:t>Confidential – Oracle Internal/Restricted/Highly Restricted</a:t>
            </a:r>
          </a:p>
        </p:txBody>
      </p:sp>
      <p:sp>
        <p:nvSpPr>
          <p:cNvPr id="6" name="Slide Number Placeholder 5"/>
          <p:cNvSpPr>
            <a:spLocks noGrp="1"/>
          </p:cNvSpPr>
          <p:nvPr>
            <p:ph type="sldNum" sz="quarter" idx="12"/>
          </p:nvPr>
        </p:nvSpPr>
        <p:spPr/>
        <p:txBody>
          <a:bodyPr/>
          <a:lstStyle>
            <a:lvl1pPr>
              <a:defRPr/>
            </a:lvl1pPr>
          </a:lstStyle>
          <a:p>
            <a:fld id="{AECF1A88-7D36-45CD-BD3C-9B860724E4C0}" type="slidenum">
              <a:rPr lang="en-US" altLang="en-US">
                <a:solidFill>
                  <a:srgbClr val="5F5F5F"/>
                </a:solidFill>
              </a:rPr>
              <a:pPr/>
              <a:t>‹#›</a:t>
            </a:fld>
            <a:endParaRPr lang="en-US" altLang="en-US">
              <a:solidFill>
                <a:srgbClr val="5F5F5F"/>
              </a:solidFill>
            </a:endParaRPr>
          </a:p>
        </p:txBody>
      </p:sp>
    </p:spTree>
    <p:extLst>
      <p:ext uri="{BB962C8B-B14F-4D97-AF65-F5344CB8AC3E}">
        <p14:creationId xmlns:p14="http://schemas.microsoft.com/office/powerpoint/2010/main" val="140480972"/>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2.png"/><Relationship Id="rId2" Type="http://schemas.openxmlformats.org/officeDocument/2006/relationships/slideLayout" Target="../slideLayouts/slideLayout5.xml"/><Relationship Id="rId1" Type="http://schemas.openxmlformats.org/officeDocument/2006/relationships/slideLayout" Target="../slideLayouts/slideLayout4.xml"/><Relationship Id="rId6" Type="http://schemas.openxmlformats.org/officeDocument/2006/relationships/theme" Target="../theme/theme2.xml"/><Relationship Id="rId5" Type="http://schemas.openxmlformats.org/officeDocument/2006/relationships/slideLayout" Target="../slideLayouts/slideLayout8.xml"/><Relationship Id="rId4"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6"/>
          <p:cNvGrpSpPr>
            <a:grpSpLocks/>
          </p:cNvGrpSpPr>
          <p:nvPr/>
        </p:nvGrpSpPr>
        <p:grpSpPr bwMode="auto">
          <a:xfrm>
            <a:off x="0" y="0"/>
            <a:ext cx="12188825" cy="6858000"/>
            <a:chOff x="0" y="0"/>
            <a:chExt cx="12189398" cy="6858000"/>
          </a:xfrm>
        </p:grpSpPr>
        <p:sp>
          <p:nvSpPr>
            <p:cNvPr id="8" name="Rectangle 7"/>
            <p:cNvSpPr/>
            <p:nvPr/>
          </p:nvSpPr>
          <p:spPr bwMode="gray">
            <a:xfrm>
              <a:off x="0" y="0"/>
              <a:ext cx="193684"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srgbClr val="FFFFFF"/>
                </a:solidFill>
              </a:endParaRPr>
            </a:p>
          </p:txBody>
        </p:sp>
        <p:sp>
          <p:nvSpPr>
            <p:cNvPr id="9" name="Rectangle 8"/>
            <p:cNvSpPr/>
            <p:nvPr/>
          </p:nvSpPr>
          <p:spPr bwMode="gray">
            <a:xfrm>
              <a:off x="11995714" y="0"/>
              <a:ext cx="193684"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srgbClr val="FFFFFF"/>
                </a:solidFill>
              </a:endParaRPr>
            </a:p>
          </p:txBody>
        </p:sp>
        <p:sp>
          <p:nvSpPr>
            <p:cNvPr id="10" name="Rectangle 9"/>
            <p:cNvSpPr/>
            <p:nvPr/>
          </p:nvSpPr>
          <p:spPr bwMode="gray">
            <a:xfrm>
              <a:off x="0" y="6400800"/>
              <a:ext cx="12189398"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srgbClr val="FFFFFF"/>
                </a:solidFill>
              </a:endParaRPr>
            </a:p>
          </p:txBody>
        </p:sp>
        <p:sp>
          <p:nvSpPr>
            <p:cNvPr id="11" name="Rectangle 10"/>
            <p:cNvSpPr/>
            <p:nvPr/>
          </p:nvSpPr>
          <p:spPr bwMode="gray">
            <a:xfrm>
              <a:off x="0" y="0"/>
              <a:ext cx="12189398" cy="19208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base">
                <a:spcBef>
                  <a:spcPct val="0"/>
                </a:spcBef>
                <a:spcAft>
                  <a:spcPct val="0"/>
                </a:spcAft>
                <a:defRPr/>
              </a:pPr>
              <a:endParaRPr lang="en-US">
                <a:solidFill>
                  <a:srgbClr val="FFFFFF"/>
                </a:solidFill>
              </a:endParaRPr>
            </a:p>
          </p:txBody>
        </p:sp>
      </p:grpSp>
      <p:sp>
        <p:nvSpPr>
          <p:cNvPr id="1027" name="Title Placeholder 1"/>
          <p:cNvSpPr>
            <a:spLocks noGrp="1"/>
          </p:cNvSpPr>
          <p:nvPr>
            <p:ph type="title"/>
          </p:nvPr>
        </p:nvSpPr>
        <p:spPr bwMode="auto">
          <a:xfrm>
            <a:off x="531813" y="406400"/>
            <a:ext cx="11125200"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en-US" altLang="en-US"/>
              <a:t>Click to edit Master title style</a:t>
            </a:r>
          </a:p>
        </p:txBody>
      </p:sp>
      <p:sp>
        <p:nvSpPr>
          <p:cNvPr id="1028" name="Text Placeholder 2"/>
          <p:cNvSpPr>
            <a:spLocks noGrp="1"/>
          </p:cNvSpPr>
          <p:nvPr>
            <p:ph type="body" idx="1"/>
          </p:nvPr>
        </p:nvSpPr>
        <p:spPr bwMode="auto">
          <a:xfrm>
            <a:off x="531813" y="1524000"/>
            <a:ext cx="111252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181475" y="6556375"/>
            <a:ext cx="1227138" cy="182563"/>
          </a:xfrm>
          <a:prstGeom prst="rect">
            <a:avLst/>
          </a:prstGeom>
        </p:spPr>
        <p:txBody>
          <a:bodyPr vert="horz" wrap="none" lIns="0" tIns="0" rIns="0" bIns="0" numCol="1" anchor="ctr" anchorCtr="0" compatLnSpc="1">
            <a:prstTxWarp prst="textNoShape">
              <a:avLst/>
            </a:prstTxWarp>
            <a:noAutofit/>
          </a:bodyPr>
          <a:lstStyle>
            <a:lvl1pPr algn="r">
              <a:defRPr sz="800">
                <a:latin typeface="Calibri" pitchFamily="34" charset="0"/>
                <a:cs typeface="Arial" pitchFamily="34" charset="0"/>
              </a:defRPr>
            </a:lvl1pPr>
          </a:lstStyle>
          <a:p>
            <a:pPr fontAlgn="base">
              <a:spcBef>
                <a:spcPct val="0"/>
              </a:spcBef>
              <a:spcAft>
                <a:spcPct val="0"/>
              </a:spcAft>
              <a:defRPr/>
            </a:pPr>
            <a:fld id="{BEBEABD7-07D8-4A9D-9A6A-909264E45D30}" type="datetime1">
              <a:rPr lang="en-US">
                <a:solidFill>
                  <a:srgbClr val="5F5F5F"/>
                </a:solidFill>
              </a:rPr>
              <a:pPr fontAlgn="base">
                <a:spcBef>
                  <a:spcPct val="0"/>
                </a:spcBef>
                <a:spcAft>
                  <a:spcPct val="0"/>
                </a:spcAft>
                <a:defRPr/>
              </a:pPr>
              <a:t>6/24/2018</a:t>
            </a:fld>
            <a:endParaRPr lang="en-US">
              <a:solidFill>
                <a:srgbClr val="5F5F5F"/>
              </a:solidFill>
            </a:endParaRPr>
          </a:p>
        </p:txBody>
      </p:sp>
      <p:sp>
        <p:nvSpPr>
          <p:cNvPr id="5" name="Footer Placeholder 4"/>
          <p:cNvSpPr>
            <a:spLocks noGrp="1"/>
          </p:cNvSpPr>
          <p:nvPr>
            <p:ph type="ftr" sz="quarter" idx="3"/>
          </p:nvPr>
        </p:nvSpPr>
        <p:spPr>
          <a:xfrm>
            <a:off x="8621713" y="6556375"/>
            <a:ext cx="2743200" cy="182563"/>
          </a:xfrm>
          <a:prstGeom prst="rect">
            <a:avLst/>
          </a:prstGeom>
        </p:spPr>
        <p:txBody>
          <a:bodyPr vert="horz" wrap="none" lIns="0" tIns="0" rIns="0" bIns="0" rtlCol="0" anchor="ctr" anchorCtr="0">
            <a:noAutofit/>
          </a:bodyPr>
          <a:lstStyle>
            <a:lvl1pPr algn="l" fontAlgn="auto">
              <a:spcBef>
                <a:spcPts val="0"/>
              </a:spcBef>
              <a:spcAft>
                <a:spcPts val="0"/>
              </a:spcAft>
              <a:defRPr sz="850">
                <a:solidFill>
                  <a:schemeClr val="tx1"/>
                </a:solidFill>
                <a:latin typeface="+mn-lt"/>
                <a:cs typeface="+mn-cs"/>
              </a:defRPr>
            </a:lvl1pPr>
          </a:lstStyle>
          <a:p>
            <a:pPr>
              <a:defRPr/>
            </a:pPr>
            <a:r>
              <a:rPr lang="en-US">
                <a:solidFill>
                  <a:srgbClr val="5F5F5F"/>
                </a:solidFill>
              </a:rPr>
              <a:t>Confidential – Oracle Internal/Restricted/Highly Restricted</a:t>
            </a:r>
            <a:endParaRPr lang="en-US" dirty="0">
              <a:solidFill>
                <a:srgbClr val="5F5F5F"/>
              </a:solidFill>
            </a:endParaRPr>
          </a:p>
        </p:txBody>
      </p:sp>
      <p:sp>
        <p:nvSpPr>
          <p:cNvPr id="6" name="Slide Number Placeholder 5"/>
          <p:cNvSpPr>
            <a:spLocks noGrp="1"/>
          </p:cNvSpPr>
          <p:nvPr>
            <p:ph type="sldNum" sz="quarter" idx="4"/>
          </p:nvPr>
        </p:nvSpPr>
        <p:spPr>
          <a:xfrm>
            <a:off x="11276013" y="6556375"/>
            <a:ext cx="381000" cy="182563"/>
          </a:xfrm>
          <a:prstGeom prst="rect">
            <a:avLst/>
          </a:prstGeom>
        </p:spPr>
        <p:txBody>
          <a:bodyPr vert="horz" wrap="none" lIns="0" tIns="0" rIns="0" bIns="0" numCol="1" anchor="ctr" anchorCtr="0" compatLnSpc="1">
            <a:prstTxWarp prst="textNoShape">
              <a:avLst/>
            </a:prstTxWarp>
            <a:noAutofit/>
          </a:bodyPr>
          <a:lstStyle>
            <a:lvl1pPr algn="r">
              <a:defRPr sz="800">
                <a:latin typeface="Calibri" panose="020F0502020204030204" pitchFamily="34" charset="0"/>
              </a:defRPr>
            </a:lvl1pPr>
          </a:lstStyle>
          <a:p>
            <a:pPr fontAlgn="base">
              <a:spcBef>
                <a:spcPct val="0"/>
              </a:spcBef>
              <a:spcAft>
                <a:spcPct val="0"/>
              </a:spcAft>
            </a:pPr>
            <a:fld id="{3C4CBB4D-6321-446F-9ED3-A1FFEE77E80C}" type="slidenum">
              <a:rPr lang="en-US" altLang="en-US" smtClean="0">
                <a:solidFill>
                  <a:srgbClr val="5F5F5F"/>
                </a:solidFill>
                <a:cs typeface="Arial" panose="020B0604020202020204" pitchFamily="34" charset="0"/>
              </a:rPr>
              <a:pPr fontAlgn="base">
                <a:spcBef>
                  <a:spcPct val="0"/>
                </a:spcBef>
                <a:spcAft>
                  <a:spcPct val="0"/>
                </a:spcAft>
              </a:pPr>
              <a:t>‹#›</a:t>
            </a:fld>
            <a:endParaRPr lang="en-US" altLang="en-US">
              <a:solidFill>
                <a:srgbClr val="5F5F5F"/>
              </a:solidFill>
              <a:cs typeface="Arial" panose="020B0604020202020204" pitchFamily="34" charset="0"/>
            </a:endParaRPr>
          </a:p>
        </p:txBody>
      </p:sp>
      <p:sp>
        <p:nvSpPr>
          <p:cNvPr id="15" name="TextBox 14"/>
          <p:cNvSpPr txBox="1"/>
          <p:nvPr/>
        </p:nvSpPr>
        <p:spPr>
          <a:xfrm>
            <a:off x="5376863" y="6556375"/>
            <a:ext cx="3200400" cy="182563"/>
          </a:xfrm>
          <a:prstGeom prst="rect">
            <a:avLst/>
          </a:prstGeom>
          <a:noFill/>
        </p:spPr>
        <p:txBody>
          <a:bodyPr wrap="none" lIns="0" tIns="0" rIns="0" bIns="0" anchor="ctr"/>
          <a:lstStyle/>
          <a:p>
            <a:pPr algn="r">
              <a:defRPr/>
            </a:pPr>
            <a:r>
              <a:rPr sz="850" dirty="0">
                <a:solidFill>
                  <a:srgbClr val="5F5F5F"/>
                </a:solidFill>
                <a:cs typeface="Arial" panose="020B0604020202020204" pitchFamily="34" charset="0"/>
              </a:rPr>
              <a:t>Copyright © </a:t>
            </a:r>
            <a:r>
              <a:rPr lang="en-US" sz="850" dirty="0" smtClean="0">
                <a:solidFill>
                  <a:srgbClr val="5F5F5F"/>
                </a:solidFill>
                <a:cs typeface="Arial" panose="020B0604020202020204" pitchFamily="34" charset="0"/>
              </a:rPr>
              <a:t>2018,</a:t>
            </a:r>
            <a:r>
              <a:rPr sz="850" dirty="0" smtClean="0">
                <a:solidFill>
                  <a:srgbClr val="5F5F5F"/>
                </a:solidFill>
                <a:cs typeface="Arial" panose="020B0604020202020204" pitchFamily="34" charset="0"/>
              </a:rPr>
              <a:t> </a:t>
            </a:r>
            <a:r>
              <a:rPr sz="850" dirty="0">
                <a:solidFill>
                  <a:srgbClr val="5F5F5F"/>
                </a:solidFill>
                <a:cs typeface="Arial" panose="020B0604020202020204" pitchFamily="34" charset="0"/>
              </a:rPr>
              <a:t>Oracle and/or its affiliates. All rights reserved.  |</a:t>
            </a:r>
          </a:p>
        </p:txBody>
      </p:sp>
      <p:pic>
        <p:nvPicPr>
          <p:cNvPr id="1033" name="Picture 15" descr="Oracle logo in white on red staging background"/>
          <p:cNvPicPr>
            <a:picLocks noChangeAspect="1"/>
          </p:cNvPicPr>
          <p:nvPr/>
        </p:nvPicPr>
        <p:blipFill>
          <a:blip r:embed="rId5" cstate="email">
            <a:extLst>
              <a:ext uri="{28A0092B-C50C-407E-A947-70E740481C1C}">
                <a14:useLocalDpi xmlns:a14="http://schemas.microsoft.com/office/drawing/2010/main"/>
              </a:ext>
            </a:extLst>
          </a:blip>
          <a:srcRect/>
          <a:stretch>
            <a:fillRect/>
          </a:stretch>
        </p:blipFill>
        <p:spPr bwMode="auto">
          <a:xfrm>
            <a:off x="530225" y="6264275"/>
            <a:ext cx="1625600"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70556777"/>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8" r:id="rId3"/>
  </p:sldLayoutIdLst>
  <p:transition spd="med">
    <p:fade/>
  </p:transition>
  <p:hf hdr="0" dt="0"/>
  <p:txStyles>
    <p:title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p:titleStyle>
    <p:bodyStyle>
      <a:lvl1pPr marL="228600" indent="-228600" algn="l" rtl="0" eaLnBrk="0" fontAlgn="base" hangingPunct="0">
        <a:lnSpc>
          <a:spcPct val="90000"/>
        </a:lnSpc>
        <a:spcBef>
          <a:spcPts val="1200"/>
        </a:spcBef>
        <a:spcAft>
          <a:spcPct val="0"/>
        </a:spcAft>
        <a:buClr>
          <a:srgbClr val="9F9F9F"/>
        </a:buClr>
        <a:buFont typeface="Arial" panose="020B0604020202020204" pitchFamily="34" charset="0"/>
        <a:buChar char="•"/>
        <a:defRPr sz="2800" kern="1200">
          <a:solidFill>
            <a:schemeClr val="tx1"/>
          </a:solidFill>
          <a:latin typeface="+mn-lt"/>
          <a:ea typeface="+mn-ea"/>
          <a:cs typeface="+mn-cs"/>
        </a:defRPr>
      </a:lvl1pPr>
      <a:lvl2pPr marL="501650" indent="-228600" algn="l" rtl="0" eaLnBrk="0" fontAlgn="base" hangingPunct="0">
        <a:lnSpc>
          <a:spcPct val="90000"/>
        </a:lnSpc>
        <a:spcBef>
          <a:spcPts val="800"/>
        </a:spcBef>
        <a:spcAft>
          <a:spcPct val="0"/>
        </a:spcAft>
        <a:buClr>
          <a:srgbClr val="9F9F9F"/>
        </a:buClr>
        <a:buFont typeface="Arial" panose="020B0604020202020204" pitchFamily="34" charset="0"/>
        <a:buChar char="–"/>
        <a:defRPr sz="2400" kern="1200">
          <a:solidFill>
            <a:schemeClr val="tx1"/>
          </a:solidFill>
          <a:latin typeface="+mn-lt"/>
          <a:ea typeface="+mn-ea"/>
          <a:cs typeface="+mn-cs"/>
        </a:defRPr>
      </a:lvl2pPr>
      <a:lvl3pPr marL="7302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sz="2000" kern="1200">
          <a:solidFill>
            <a:schemeClr val="tx1"/>
          </a:solidFill>
          <a:latin typeface="+mn-lt"/>
          <a:ea typeface="+mn-ea"/>
          <a:cs typeface="+mn-cs"/>
        </a:defRPr>
      </a:lvl3pPr>
      <a:lvl4pPr marL="9588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kern="1200">
          <a:solidFill>
            <a:schemeClr val="tx1"/>
          </a:solidFill>
          <a:latin typeface="+mn-lt"/>
          <a:ea typeface="+mn-ea"/>
          <a:cs typeface="+mn-cs"/>
        </a:defRPr>
      </a:lvl4pPr>
      <a:lvl5pPr marL="11874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6"/>
          <p:cNvGrpSpPr>
            <a:grpSpLocks/>
          </p:cNvGrpSpPr>
          <p:nvPr/>
        </p:nvGrpSpPr>
        <p:grpSpPr bwMode="auto">
          <a:xfrm>
            <a:off x="0" y="0"/>
            <a:ext cx="12188825" cy="6858000"/>
            <a:chOff x="0" y="0"/>
            <a:chExt cx="12189398" cy="6858000"/>
          </a:xfrm>
        </p:grpSpPr>
        <p:sp>
          <p:nvSpPr>
            <p:cNvPr id="8" name="Rectangle 7"/>
            <p:cNvSpPr/>
            <p:nvPr/>
          </p:nvSpPr>
          <p:spPr bwMode="gray">
            <a:xfrm>
              <a:off x="0" y="0"/>
              <a:ext cx="193684"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9" name="Rectangle 8"/>
            <p:cNvSpPr/>
            <p:nvPr/>
          </p:nvSpPr>
          <p:spPr bwMode="gray">
            <a:xfrm>
              <a:off x="11995714" y="0"/>
              <a:ext cx="193684" cy="68580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10" name="Rectangle 9"/>
            <p:cNvSpPr/>
            <p:nvPr/>
          </p:nvSpPr>
          <p:spPr bwMode="gray">
            <a:xfrm>
              <a:off x="0" y="6400800"/>
              <a:ext cx="12189398" cy="457200"/>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sp>
          <p:nvSpPr>
            <p:cNvPr id="11" name="Rectangle 10"/>
            <p:cNvSpPr/>
            <p:nvPr/>
          </p:nvSpPr>
          <p:spPr bwMode="gray">
            <a:xfrm>
              <a:off x="0" y="0"/>
              <a:ext cx="12189398" cy="192088"/>
            </a:xfrm>
            <a:prstGeom prst="rect">
              <a:avLst/>
            </a:prstGeom>
            <a:solidFill>
              <a:schemeClr val="bg2"/>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a:defRPr/>
              </a:pPr>
              <a:endParaRPr dirty="0">
                <a:solidFill>
                  <a:srgbClr val="FFFFFF"/>
                </a:solidFill>
              </a:endParaRPr>
            </a:p>
          </p:txBody>
        </p:sp>
      </p:grpSp>
      <p:sp>
        <p:nvSpPr>
          <p:cNvPr id="1027" name="Title Placeholder 1"/>
          <p:cNvSpPr>
            <a:spLocks noGrp="1"/>
          </p:cNvSpPr>
          <p:nvPr>
            <p:ph type="title"/>
          </p:nvPr>
        </p:nvSpPr>
        <p:spPr bwMode="auto">
          <a:xfrm>
            <a:off x="531813" y="406400"/>
            <a:ext cx="11125200"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en-US" altLang="en-US"/>
              <a:t>Click to edit Master title style</a:t>
            </a:r>
          </a:p>
        </p:txBody>
      </p:sp>
      <p:sp>
        <p:nvSpPr>
          <p:cNvPr id="1028" name="Text Placeholder 2"/>
          <p:cNvSpPr>
            <a:spLocks noGrp="1"/>
          </p:cNvSpPr>
          <p:nvPr>
            <p:ph type="body" idx="1"/>
          </p:nvPr>
        </p:nvSpPr>
        <p:spPr bwMode="auto">
          <a:xfrm>
            <a:off x="531813" y="1524000"/>
            <a:ext cx="11125200" cy="441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181475" y="6556375"/>
            <a:ext cx="1227138" cy="182563"/>
          </a:xfrm>
          <a:prstGeom prst="rect">
            <a:avLst/>
          </a:prstGeom>
        </p:spPr>
        <p:txBody>
          <a:bodyPr vert="horz" wrap="none" lIns="0" tIns="0" rIns="0" bIns="0" rtlCol="0" anchor="ctr" anchorCtr="0">
            <a:noAutofit/>
          </a:bodyPr>
          <a:lstStyle>
            <a:lvl1pPr algn="r" fontAlgn="auto">
              <a:spcBef>
                <a:spcPts val="0"/>
              </a:spcBef>
              <a:spcAft>
                <a:spcPts val="0"/>
              </a:spcAft>
              <a:defRPr sz="850">
                <a:solidFill>
                  <a:schemeClr val="tx1"/>
                </a:solidFill>
                <a:latin typeface="+mn-lt"/>
                <a:cs typeface="+mn-cs"/>
              </a:defRPr>
            </a:lvl1pPr>
          </a:lstStyle>
          <a:p>
            <a:pPr>
              <a:defRPr/>
            </a:pPr>
            <a:fld id="{A08C2294-02BD-4658-BCA4-4236B47125C6}" type="datetime1">
              <a:rPr lang="en-US">
                <a:solidFill>
                  <a:srgbClr val="5F5F5F"/>
                </a:solidFill>
              </a:rPr>
              <a:pPr>
                <a:defRPr/>
              </a:pPr>
              <a:t>6/24/2018</a:t>
            </a:fld>
            <a:endParaRPr lang="en-US" dirty="0">
              <a:solidFill>
                <a:srgbClr val="5F5F5F"/>
              </a:solidFill>
            </a:endParaRPr>
          </a:p>
        </p:txBody>
      </p:sp>
      <p:sp>
        <p:nvSpPr>
          <p:cNvPr id="5" name="Footer Placeholder 4"/>
          <p:cNvSpPr>
            <a:spLocks noGrp="1"/>
          </p:cNvSpPr>
          <p:nvPr>
            <p:ph type="ftr" sz="quarter" idx="3"/>
          </p:nvPr>
        </p:nvSpPr>
        <p:spPr>
          <a:xfrm>
            <a:off x="8621713" y="6556375"/>
            <a:ext cx="2743200" cy="182563"/>
          </a:xfrm>
          <a:prstGeom prst="rect">
            <a:avLst/>
          </a:prstGeom>
        </p:spPr>
        <p:txBody>
          <a:bodyPr vert="horz" wrap="none" lIns="0" tIns="0" rIns="0" bIns="0" rtlCol="0" anchor="ctr" anchorCtr="0">
            <a:noAutofit/>
          </a:bodyPr>
          <a:lstStyle>
            <a:lvl1pPr algn="l" fontAlgn="auto">
              <a:spcBef>
                <a:spcPts val="0"/>
              </a:spcBef>
              <a:spcAft>
                <a:spcPts val="0"/>
              </a:spcAft>
              <a:defRPr sz="850">
                <a:solidFill>
                  <a:schemeClr val="tx1"/>
                </a:solidFill>
                <a:latin typeface="+mn-lt"/>
                <a:cs typeface="+mn-cs"/>
              </a:defRPr>
            </a:lvl1pPr>
          </a:lstStyle>
          <a:p>
            <a:pPr>
              <a:defRPr/>
            </a:pPr>
            <a:r>
              <a:rPr lang="en-US" dirty="0">
                <a:solidFill>
                  <a:srgbClr val="5F5F5F"/>
                </a:solidFill>
              </a:rPr>
              <a:t>Oracle Confidential</a:t>
            </a:r>
          </a:p>
        </p:txBody>
      </p:sp>
      <p:sp>
        <p:nvSpPr>
          <p:cNvPr id="6" name="Slide Number Placeholder 5"/>
          <p:cNvSpPr>
            <a:spLocks noGrp="1"/>
          </p:cNvSpPr>
          <p:nvPr>
            <p:ph type="sldNum" sz="quarter" idx="4"/>
          </p:nvPr>
        </p:nvSpPr>
        <p:spPr>
          <a:xfrm>
            <a:off x="11276013" y="6556375"/>
            <a:ext cx="381000" cy="182563"/>
          </a:xfrm>
          <a:prstGeom prst="rect">
            <a:avLst/>
          </a:prstGeom>
        </p:spPr>
        <p:txBody>
          <a:bodyPr vert="horz" wrap="none" lIns="0" tIns="0" rIns="0" bIns="0" numCol="1" anchor="ctr" anchorCtr="0" compatLnSpc="1">
            <a:prstTxWarp prst="textNoShape">
              <a:avLst/>
            </a:prstTxWarp>
            <a:noAutofit/>
          </a:bodyPr>
          <a:lstStyle>
            <a:lvl1pPr algn="r">
              <a:defRPr sz="800">
                <a:latin typeface="Calibri" panose="020F0502020204030204" pitchFamily="34" charset="0"/>
              </a:defRPr>
            </a:lvl1pPr>
          </a:lstStyle>
          <a:p>
            <a:pPr fontAlgn="base">
              <a:spcBef>
                <a:spcPct val="0"/>
              </a:spcBef>
              <a:spcAft>
                <a:spcPct val="0"/>
              </a:spcAft>
            </a:pPr>
            <a:fld id="{CAD031DD-176B-4169-9DBD-AADBAB7BC910}" type="slidenum">
              <a:rPr lang="en-US" altLang="en-US" smtClean="0">
                <a:solidFill>
                  <a:srgbClr val="5F5F5F"/>
                </a:solidFill>
                <a:cs typeface="Arial" panose="020B0604020202020204" pitchFamily="34" charset="0"/>
              </a:rPr>
              <a:pPr fontAlgn="base">
                <a:spcBef>
                  <a:spcPct val="0"/>
                </a:spcBef>
                <a:spcAft>
                  <a:spcPct val="0"/>
                </a:spcAft>
              </a:pPr>
              <a:t>‹#›</a:t>
            </a:fld>
            <a:endParaRPr lang="en-US" altLang="en-US">
              <a:solidFill>
                <a:srgbClr val="5F5F5F"/>
              </a:solidFill>
              <a:cs typeface="Arial" panose="020B0604020202020204" pitchFamily="34" charset="0"/>
            </a:endParaRPr>
          </a:p>
        </p:txBody>
      </p:sp>
      <p:sp>
        <p:nvSpPr>
          <p:cNvPr id="15" name="TextBox 14"/>
          <p:cNvSpPr txBox="1"/>
          <p:nvPr/>
        </p:nvSpPr>
        <p:spPr>
          <a:xfrm>
            <a:off x="5376863" y="6556375"/>
            <a:ext cx="3200400" cy="182563"/>
          </a:xfrm>
          <a:prstGeom prst="rect">
            <a:avLst/>
          </a:prstGeom>
          <a:noFill/>
        </p:spPr>
        <p:txBody>
          <a:bodyPr wrap="none" lIns="0" tIns="0" rIns="0" bIns="0" anchor="ctr"/>
          <a:lstStyle/>
          <a:p>
            <a:pPr algn="r">
              <a:defRPr/>
            </a:pPr>
            <a:r>
              <a:rPr sz="850" dirty="0">
                <a:solidFill>
                  <a:srgbClr val="5F5F5F"/>
                </a:solidFill>
                <a:cs typeface="Arial" panose="020B0604020202020204" pitchFamily="34" charset="0"/>
              </a:rPr>
              <a:t>Copyright © </a:t>
            </a:r>
            <a:r>
              <a:rPr sz="850" dirty="0" smtClean="0">
                <a:solidFill>
                  <a:srgbClr val="5F5F5F"/>
                </a:solidFill>
                <a:cs typeface="Arial" panose="020B0604020202020204" pitchFamily="34" charset="0"/>
              </a:rPr>
              <a:t>201</a:t>
            </a:r>
            <a:r>
              <a:rPr lang="en-GB" sz="850" dirty="0" smtClean="0">
                <a:solidFill>
                  <a:srgbClr val="5F5F5F"/>
                </a:solidFill>
                <a:cs typeface="Arial" panose="020B0604020202020204" pitchFamily="34" charset="0"/>
              </a:rPr>
              <a:t>8</a:t>
            </a:r>
            <a:r>
              <a:rPr lang="en-US" sz="850" dirty="0" smtClean="0">
                <a:solidFill>
                  <a:srgbClr val="5F5F5F"/>
                </a:solidFill>
                <a:cs typeface="Arial" panose="020B0604020202020204" pitchFamily="34" charset="0"/>
              </a:rPr>
              <a:t>,</a:t>
            </a:r>
            <a:r>
              <a:rPr sz="850" dirty="0" smtClean="0">
                <a:solidFill>
                  <a:srgbClr val="5F5F5F"/>
                </a:solidFill>
                <a:cs typeface="Arial" panose="020B0604020202020204" pitchFamily="34" charset="0"/>
              </a:rPr>
              <a:t> </a:t>
            </a:r>
            <a:r>
              <a:rPr sz="850" dirty="0">
                <a:solidFill>
                  <a:srgbClr val="5F5F5F"/>
                </a:solidFill>
                <a:cs typeface="Arial" panose="020B0604020202020204" pitchFamily="34" charset="0"/>
              </a:rPr>
              <a:t>Oracle and/or its affiliates. All rights reserved.  |</a:t>
            </a:r>
          </a:p>
        </p:txBody>
      </p:sp>
      <p:pic>
        <p:nvPicPr>
          <p:cNvPr id="1033" name="Picture 18" descr="Oracle logo in white on red staging background"/>
          <p:cNvPicPr>
            <a:picLocks noChangeAspect="1"/>
          </p:cNvPicPr>
          <p:nvPr/>
        </p:nvPicPr>
        <p:blipFill>
          <a:blip r:embed="rId7" cstate="email">
            <a:extLst>
              <a:ext uri="{28A0092B-C50C-407E-A947-70E740481C1C}">
                <a14:useLocalDpi xmlns:a14="http://schemas.microsoft.com/office/drawing/2010/main"/>
              </a:ext>
            </a:extLst>
          </a:blip>
          <a:srcRect/>
          <a:stretch>
            <a:fillRect/>
          </a:stretch>
        </p:blipFill>
        <p:spPr bwMode="ltGray">
          <a:xfrm>
            <a:off x="531813" y="6264275"/>
            <a:ext cx="1622425" cy="593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39500286"/>
      </p:ext>
    </p:extLst>
  </p:cSld>
  <p:clrMap bg1="lt1" tx1="dk1" bg2="lt2" tx2="dk2" accent1="accent1" accent2="accent2" accent3="accent3" accent4="accent4" accent5="accent5" accent6="accent6" hlink="hlink" folHlink="folHlink"/>
  <p:sldLayoutIdLst>
    <p:sldLayoutId id="2147483853" r:id="rId1"/>
    <p:sldLayoutId id="2147483862" r:id="rId2"/>
    <p:sldLayoutId id="2147483877" r:id="rId3"/>
    <p:sldLayoutId id="2147483876" r:id="rId4"/>
    <p:sldLayoutId id="2147483878" r:id="rId5"/>
  </p:sldLayoutIdLst>
  <p:transition spd="med">
    <p:fade/>
  </p:transition>
  <p:hf hdr="0" dt="0"/>
  <p:txStyles>
    <p:title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p:titleStyle>
    <p:bodyStyle>
      <a:lvl1pPr marL="228600" indent="-228600" algn="l" rtl="0" eaLnBrk="0" fontAlgn="base" hangingPunct="0">
        <a:lnSpc>
          <a:spcPct val="90000"/>
        </a:lnSpc>
        <a:spcBef>
          <a:spcPts val="1200"/>
        </a:spcBef>
        <a:spcAft>
          <a:spcPct val="0"/>
        </a:spcAft>
        <a:buClr>
          <a:srgbClr val="9F9F9F"/>
        </a:buClr>
        <a:buFont typeface="Arial" panose="020B0604020202020204" pitchFamily="34" charset="0"/>
        <a:buChar char="•"/>
        <a:defRPr sz="2800" kern="1200">
          <a:solidFill>
            <a:schemeClr val="tx1"/>
          </a:solidFill>
          <a:latin typeface="+mn-lt"/>
          <a:ea typeface="+mn-ea"/>
          <a:cs typeface="+mn-cs"/>
        </a:defRPr>
      </a:lvl1pPr>
      <a:lvl2pPr marL="501650" indent="-228600" algn="l" rtl="0" eaLnBrk="0" fontAlgn="base" hangingPunct="0">
        <a:lnSpc>
          <a:spcPct val="90000"/>
        </a:lnSpc>
        <a:spcBef>
          <a:spcPts val="800"/>
        </a:spcBef>
        <a:spcAft>
          <a:spcPct val="0"/>
        </a:spcAft>
        <a:buClr>
          <a:srgbClr val="9F9F9F"/>
        </a:buClr>
        <a:buFont typeface="Arial" panose="020B0604020202020204" pitchFamily="34" charset="0"/>
        <a:buChar char="–"/>
        <a:defRPr sz="2400" kern="1200">
          <a:solidFill>
            <a:schemeClr val="tx1"/>
          </a:solidFill>
          <a:latin typeface="+mn-lt"/>
          <a:ea typeface="+mn-ea"/>
          <a:cs typeface="+mn-cs"/>
        </a:defRPr>
      </a:lvl2pPr>
      <a:lvl3pPr marL="7302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sz="2000" kern="1200">
          <a:solidFill>
            <a:schemeClr val="tx1"/>
          </a:solidFill>
          <a:latin typeface="+mn-lt"/>
          <a:ea typeface="+mn-ea"/>
          <a:cs typeface="+mn-cs"/>
        </a:defRPr>
      </a:lvl3pPr>
      <a:lvl4pPr marL="9588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kern="1200">
          <a:solidFill>
            <a:schemeClr val="tx1"/>
          </a:solidFill>
          <a:latin typeface="+mn-lt"/>
          <a:ea typeface="+mn-ea"/>
          <a:cs typeface="+mn-cs"/>
        </a:defRPr>
      </a:lvl4pPr>
      <a:lvl5pPr marL="1187450" indent="-182563" algn="l" rtl="0" eaLnBrk="0" fontAlgn="base" hangingPunct="0">
        <a:lnSpc>
          <a:spcPct val="90000"/>
        </a:lnSpc>
        <a:spcBef>
          <a:spcPts val="600"/>
        </a:spcBef>
        <a:spcAft>
          <a:spcPct val="0"/>
        </a:spcAft>
        <a:buClr>
          <a:srgbClr val="9F9F9F"/>
        </a:buClr>
        <a:buFont typeface="Arial" panose="020B0604020202020204" pitchFamily="34" charset="0"/>
        <a:buChar char="•"/>
        <a:defRPr sz="1600" kern="1200">
          <a:solidFill>
            <a:schemeClr val="tx1"/>
          </a:solidFill>
          <a:latin typeface="+mn-lt"/>
          <a:ea typeface="+mn-ea"/>
          <a:cs typeface="+mn-cs"/>
        </a:defRPr>
      </a:lvl5pPr>
      <a:lvl6pPr marL="14173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6pPr>
      <a:lvl7pPr marL="16459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7pPr>
      <a:lvl8pPr marL="18745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8pPr>
      <a:lvl9pPr marL="2103120" indent="-182880" algn="l" defTabSz="914400" rtl="0" eaLnBrk="1" latinLnBrk="0" hangingPunct="1">
        <a:lnSpc>
          <a:spcPct val="90000"/>
        </a:lnSpc>
        <a:spcBef>
          <a:spcPts val="600"/>
        </a:spcBef>
        <a:buClr>
          <a:schemeClr val="tx1">
            <a:lumMod val="60000"/>
            <a:lumOff val="40000"/>
          </a:schemeClr>
        </a:buClr>
        <a:buFont typeface="Arial" panose="020B0604020202020204"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 Id="rId5" Type="http://schemas.openxmlformats.org/officeDocument/2006/relationships/image" Target="../media/image19.png"/><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b="4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347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p:txBody>
          <a:bodyPr/>
          <a:lstStyle/>
          <a:p>
            <a:pPr>
              <a:defRPr/>
            </a:pPr>
            <a:r>
              <a:rPr lang="en-GB" smtClean="0">
                <a:solidFill>
                  <a:srgbClr val="5F5F5F"/>
                </a:solidFill>
              </a:rPr>
              <a:t>Oracle Confidential</a:t>
            </a:r>
            <a:endParaRPr lang="en-GB" dirty="0">
              <a:solidFill>
                <a:srgbClr val="5F5F5F"/>
              </a:solidFill>
            </a:endParaRPr>
          </a:p>
        </p:txBody>
      </p:sp>
      <p:sp>
        <p:nvSpPr>
          <p:cNvPr id="6" name="Slide Number Placeholder 5"/>
          <p:cNvSpPr>
            <a:spLocks noGrp="1"/>
          </p:cNvSpPr>
          <p:nvPr>
            <p:ph type="sldNum" sz="quarter" idx="12"/>
          </p:nvPr>
        </p:nvSpPr>
        <p:spPr/>
        <p:txBody>
          <a:bodyPr/>
          <a:lstStyle/>
          <a:p>
            <a:fld id="{4EDCE4AE-3517-4BFB-AAC6-5E506A16C89B}" type="slidenum">
              <a:rPr lang="en-US" altLang="en-US" smtClean="0">
                <a:solidFill>
                  <a:srgbClr val="5F5F5F"/>
                </a:solidFill>
              </a:rPr>
              <a:pPr/>
              <a:t>10</a:t>
            </a:fld>
            <a:endParaRPr lang="en-US" altLang="en-US">
              <a:solidFill>
                <a:srgbClr val="5F5F5F"/>
              </a:solidFill>
            </a:endParaRPr>
          </a:p>
        </p:txBody>
      </p:sp>
      <p:sp>
        <p:nvSpPr>
          <p:cNvPr id="7" name="Title 8"/>
          <p:cNvSpPr txBox="1">
            <a:spLocks/>
          </p:cNvSpPr>
          <p:nvPr/>
        </p:nvSpPr>
        <p:spPr bwMode="auto">
          <a:xfrm>
            <a:off x="460375" y="383610"/>
            <a:ext cx="11125200" cy="605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a:lstStyle>
          <a:p>
            <a:r>
              <a:rPr lang="en-GB" dirty="0" smtClean="0"/>
              <a:t>Final Event Creative &amp; Branding</a:t>
            </a:r>
            <a:endParaRPr lang="en-GB" dirty="0">
              <a:solidFill>
                <a:srgbClr val="15243C"/>
              </a:solidFill>
            </a:endParaRP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00517" y="1481391"/>
            <a:ext cx="5047211" cy="2839597"/>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9942" y="3105357"/>
            <a:ext cx="5134064" cy="2888461"/>
          </a:xfrm>
          <a:prstGeom prst="rect">
            <a:avLst/>
          </a:prstGeom>
        </p:spPr>
      </p:pic>
      <p:sp>
        <p:nvSpPr>
          <p:cNvPr id="10" name="Title 8"/>
          <p:cNvSpPr txBox="1">
            <a:spLocks/>
          </p:cNvSpPr>
          <p:nvPr/>
        </p:nvSpPr>
        <p:spPr bwMode="auto">
          <a:xfrm>
            <a:off x="460375" y="1118320"/>
            <a:ext cx="4990166" cy="605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a:lstStyle>
          <a:p>
            <a:r>
              <a:rPr lang="en-GB" sz="2800" dirty="0" smtClean="0"/>
              <a:t>Stickers</a:t>
            </a:r>
            <a:endParaRPr lang="en-GB" sz="2800" dirty="0">
              <a:solidFill>
                <a:srgbClr val="15243C"/>
              </a:solidFill>
            </a:endParaRPr>
          </a:p>
        </p:txBody>
      </p:sp>
      <p:sp>
        <p:nvSpPr>
          <p:cNvPr id="11" name="Title 8"/>
          <p:cNvSpPr txBox="1">
            <a:spLocks/>
          </p:cNvSpPr>
          <p:nvPr/>
        </p:nvSpPr>
        <p:spPr bwMode="auto">
          <a:xfrm>
            <a:off x="6547410" y="1118320"/>
            <a:ext cx="4120590" cy="605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a:lstStyle>
          <a:p>
            <a:r>
              <a:rPr lang="en-GB" sz="2800" dirty="0" smtClean="0"/>
              <a:t>Back of T-Shirt</a:t>
            </a:r>
            <a:endParaRPr lang="en-GB" sz="2800" dirty="0">
              <a:solidFill>
                <a:srgbClr val="15243C"/>
              </a:solidFill>
            </a:endParaRPr>
          </a:p>
        </p:txBody>
      </p:sp>
      <p:sp>
        <p:nvSpPr>
          <p:cNvPr id="12" name="TextBox 11"/>
          <p:cNvSpPr txBox="1"/>
          <p:nvPr/>
        </p:nvSpPr>
        <p:spPr>
          <a:xfrm>
            <a:off x="3650239" y="5213889"/>
            <a:ext cx="2203714" cy="914400"/>
          </a:xfrm>
          <a:prstGeom prst="rect">
            <a:avLst/>
          </a:prstGeom>
          <a:noFill/>
        </p:spPr>
        <p:txBody>
          <a:bodyPr wrap="none" lIns="0" tIns="0" rIns="0" bIns="0" rtlCol="0">
            <a:noAutofit/>
          </a:bodyPr>
          <a:lstStyle/>
          <a:p>
            <a:pPr>
              <a:lnSpc>
                <a:spcPct val="90000"/>
              </a:lnSpc>
            </a:pPr>
            <a:r>
              <a:rPr lang="en-GB" dirty="0" smtClean="0"/>
              <a:t>Gold sponsor logo </a:t>
            </a:r>
          </a:p>
          <a:p>
            <a:pPr>
              <a:lnSpc>
                <a:spcPct val="90000"/>
              </a:lnSpc>
            </a:pPr>
            <a:r>
              <a:rPr lang="en-GB" dirty="0" smtClean="0"/>
              <a:t>would be located here</a:t>
            </a:r>
          </a:p>
        </p:txBody>
      </p:sp>
      <p:sp>
        <p:nvSpPr>
          <p:cNvPr id="13" name="TextBox 12"/>
          <p:cNvSpPr txBox="1"/>
          <p:nvPr/>
        </p:nvSpPr>
        <p:spPr>
          <a:xfrm>
            <a:off x="9658503" y="3649744"/>
            <a:ext cx="2203714" cy="2344074"/>
          </a:xfrm>
          <a:prstGeom prst="rect">
            <a:avLst/>
          </a:prstGeom>
          <a:noFill/>
        </p:spPr>
        <p:txBody>
          <a:bodyPr wrap="none" lIns="0" tIns="0" rIns="0" bIns="0" rtlCol="0">
            <a:noAutofit/>
          </a:bodyPr>
          <a:lstStyle/>
          <a:p>
            <a:pPr>
              <a:lnSpc>
                <a:spcPct val="90000"/>
              </a:lnSpc>
            </a:pPr>
            <a:r>
              <a:rPr lang="en-GB" dirty="0" smtClean="0"/>
              <a:t>Gold sponsor logo (1) </a:t>
            </a:r>
          </a:p>
          <a:p>
            <a:pPr>
              <a:lnSpc>
                <a:spcPct val="90000"/>
              </a:lnSpc>
            </a:pPr>
            <a:r>
              <a:rPr lang="en-GB" dirty="0" smtClean="0"/>
              <a:t>located here </a:t>
            </a:r>
          </a:p>
          <a:p>
            <a:pPr>
              <a:lnSpc>
                <a:spcPct val="90000"/>
              </a:lnSpc>
            </a:pPr>
            <a:endParaRPr lang="en-GB" dirty="0"/>
          </a:p>
          <a:p>
            <a:pPr>
              <a:lnSpc>
                <a:spcPct val="90000"/>
              </a:lnSpc>
            </a:pPr>
            <a:r>
              <a:rPr lang="en-GB" dirty="0"/>
              <a:t>Silver sponsor </a:t>
            </a:r>
            <a:r>
              <a:rPr lang="en-GB" dirty="0" smtClean="0"/>
              <a:t>logos </a:t>
            </a:r>
          </a:p>
          <a:p>
            <a:pPr>
              <a:lnSpc>
                <a:spcPct val="90000"/>
              </a:lnSpc>
            </a:pPr>
            <a:r>
              <a:rPr lang="en-GB" dirty="0" smtClean="0"/>
              <a:t>(up to 5) located here</a:t>
            </a:r>
          </a:p>
          <a:p>
            <a:pPr>
              <a:lnSpc>
                <a:spcPct val="90000"/>
              </a:lnSpc>
            </a:pPr>
            <a:endParaRPr lang="en-GB" dirty="0"/>
          </a:p>
          <a:p>
            <a:pPr>
              <a:lnSpc>
                <a:spcPct val="90000"/>
              </a:lnSpc>
            </a:pPr>
            <a:r>
              <a:rPr lang="en-GB" dirty="0"/>
              <a:t>Bronze sponsor </a:t>
            </a:r>
            <a:r>
              <a:rPr lang="en-GB" dirty="0" smtClean="0"/>
              <a:t>logos </a:t>
            </a:r>
          </a:p>
          <a:p>
            <a:pPr>
              <a:lnSpc>
                <a:spcPct val="90000"/>
              </a:lnSpc>
            </a:pPr>
            <a:r>
              <a:rPr lang="en-GB" dirty="0" smtClean="0"/>
              <a:t>(up to 15) located here </a:t>
            </a:r>
            <a:endParaRPr lang="en-GB" dirty="0"/>
          </a:p>
        </p:txBody>
      </p:sp>
      <p:cxnSp>
        <p:nvCxnSpPr>
          <p:cNvPr id="17" name="Straight Arrow Connector 16"/>
          <p:cNvCxnSpPr/>
          <p:nvPr/>
        </p:nvCxnSpPr>
        <p:spPr>
          <a:xfrm flipV="1">
            <a:off x="4061012" y="3433482"/>
            <a:ext cx="17929" cy="1693220"/>
          </a:xfrm>
          <a:prstGeom prst="straightConnector1">
            <a:avLst/>
          </a:prstGeom>
          <a:ln w="1905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1479176" y="5213889"/>
            <a:ext cx="2034990" cy="299405"/>
          </a:xfrm>
          <a:prstGeom prst="straightConnector1">
            <a:avLst/>
          </a:prstGeom>
          <a:ln w="1905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339248" y="1902042"/>
            <a:ext cx="3321988" cy="427209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6" name="Straight Arrow Connector 15"/>
          <p:cNvCxnSpPr/>
          <p:nvPr/>
        </p:nvCxnSpPr>
        <p:spPr>
          <a:xfrm flipH="1">
            <a:off x="8506691" y="3881069"/>
            <a:ext cx="1055661" cy="0"/>
          </a:xfrm>
          <a:prstGeom prst="straightConnector1">
            <a:avLst/>
          </a:prstGeom>
          <a:ln w="1905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flipH="1">
            <a:off x="8529787" y="4633809"/>
            <a:ext cx="1055661" cy="0"/>
          </a:xfrm>
          <a:prstGeom prst="straightConnector1">
            <a:avLst/>
          </a:prstGeom>
          <a:ln w="1905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8529787" y="5363591"/>
            <a:ext cx="1055661" cy="0"/>
          </a:xfrm>
          <a:prstGeom prst="straightConnector1">
            <a:avLst/>
          </a:prstGeom>
          <a:ln w="19050">
            <a:solidFill>
              <a:schemeClr val="accent5"/>
            </a:solidFill>
            <a:miter lim="800000"/>
            <a:tailEnd type="triangle"/>
          </a:ln>
        </p:spPr>
        <p:style>
          <a:lnRef idx="1">
            <a:schemeClr val="accent1"/>
          </a:lnRef>
          <a:fillRef idx="0">
            <a:schemeClr val="accent1"/>
          </a:fillRef>
          <a:effectRef idx="0">
            <a:schemeClr val="accent1"/>
          </a:effectRef>
          <a:fontRef idx="minor">
            <a:schemeClr val="tx1"/>
          </a:fontRef>
        </p:style>
      </p:cxnSp>
      <p:pic>
        <p:nvPicPr>
          <p:cNvPr id="1027" name="Picture 3"/>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879080" y="1352750"/>
            <a:ext cx="1577840" cy="197311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2" name="Title 8"/>
          <p:cNvSpPr txBox="1">
            <a:spLocks/>
          </p:cNvSpPr>
          <p:nvPr/>
        </p:nvSpPr>
        <p:spPr bwMode="auto">
          <a:xfrm>
            <a:off x="10092450" y="1062471"/>
            <a:ext cx="1151099" cy="222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a:lstStyle>
          <a:p>
            <a:r>
              <a:rPr lang="en-GB" sz="1400" dirty="0" smtClean="0"/>
              <a:t>Front of T-Shirt</a:t>
            </a:r>
            <a:endParaRPr lang="en-GB" sz="1400" dirty="0">
              <a:solidFill>
                <a:srgbClr val="15243C"/>
              </a:solidFill>
            </a:endParaRPr>
          </a:p>
        </p:txBody>
      </p:sp>
    </p:spTree>
    <p:extLst>
      <p:ext uri="{BB962C8B-B14F-4D97-AF65-F5344CB8AC3E}">
        <p14:creationId xmlns:p14="http://schemas.microsoft.com/office/powerpoint/2010/main" val="223994159"/>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551077" y="4068916"/>
            <a:ext cx="11125200" cy="1371600"/>
          </a:xfrm>
        </p:spPr>
        <p:txBody>
          <a:bodyPr/>
          <a:lstStyle/>
          <a:p>
            <a:r>
              <a:rPr lang="en-GB" dirty="0"/>
              <a:t>Sponsorship Opportunities</a:t>
            </a:r>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51077" y="1075765"/>
            <a:ext cx="11165870" cy="3126443"/>
          </a:xfrm>
          <a:prstGeom prst="rect">
            <a:avLst/>
          </a:prstGeom>
        </p:spPr>
      </p:pic>
    </p:spTree>
    <p:extLst>
      <p:ext uri="{BB962C8B-B14F-4D97-AF65-F5344CB8AC3E}">
        <p14:creationId xmlns:p14="http://schemas.microsoft.com/office/powerpoint/2010/main" val="885488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GB" dirty="0"/>
              <a:t>Sponsorship Overview</a:t>
            </a:r>
          </a:p>
        </p:txBody>
      </p:sp>
      <p:graphicFrame>
        <p:nvGraphicFramePr>
          <p:cNvPr id="3" name="Content Placeholder 2"/>
          <p:cNvGraphicFramePr>
            <a:graphicFrameLocks noGrp="1"/>
          </p:cNvGraphicFramePr>
          <p:nvPr>
            <p:ph idx="1"/>
            <p:extLst/>
          </p:nvPr>
        </p:nvGraphicFramePr>
        <p:xfrm>
          <a:off x="753036" y="1686050"/>
          <a:ext cx="10533529" cy="3791384"/>
        </p:xfrm>
        <a:graphic>
          <a:graphicData uri="http://schemas.openxmlformats.org/drawingml/2006/table">
            <a:tbl>
              <a:tblPr firstRow="1" bandRow="1">
                <a:tableStyleId>{5A111915-BE36-4E01-A7E5-04B1672EAD32}</a:tableStyleId>
              </a:tblPr>
              <a:tblGrid>
                <a:gridCol w="3010313">
                  <a:extLst>
                    <a:ext uri="{9D8B030D-6E8A-4147-A177-3AD203B41FA5}">
                      <a16:colId xmlns:a16="http://schemas.microsoft.com/office/drawing/2014/main" xmlns="" val="20003"/>
                    </a:ext>
                  </a:extLst>
                </a:gridCol>
                <a:gridCol w="6031163">
                  <a:extLst>
                    <a:ext uri="{9D8B030D-6E8A-4147-A177-3AD203B41FA5}">
                      <a16:colId xmlns:a16="http://schemas.microsoft.com/office/drawing/2014/main" xmlns="" val="20004"/>
                    </a:ext>
                  </a:extLst>
                </a:gridCol>
                <a:gridCol w="1492053">
                  <a:extLst>
                    <a:ext uri="{9D8B030D-6E8A-4147-A177-3AD203B41FA5}">
                      <a16:colId xmlns:a16="http://schemas.microsoft.com/office/drawing/2014/main" xmlns="" val="20006"/>
                    </a:ext>
                  </a:extLst>
                </a:gridCol>
              </a:tblGrid>
              <a:tr h="947846">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a:ln>
                            <a:noFill/>
                          </a:ln>
                          <a:effectLst/>
                          <a:uLnTx/>
                          <a:uFillTx/>
                        </a:rPr>
                        <a:t>Sponsorship</a:t>
                      </a:r>
                      <a:endParaRPr kumimoji="0" lang="en-GB" sz="1600" b="1"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a:ln>
                            <a:noFill/>
                          </a:ln>
                          <a:effectLst/>
                          <a:uLnTx/>
                          <a:uFillTx/>
                        </a:rPr>
                        <a:t>Number available</a:t>
                      </a:r>
                      <a:endParaRPr kumimoji="0" lang="en-GB" sz="1600" b="1"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a:ln>
                            <a:noFill/>
                          </a:ln>
                          <a:effectLst/>
                          <a:uLnTx/>
                          <a:uFillTx/>
                        </a:rPr>
                        <a:t>Pricing</a:t>
                      </a:r>
                      <a:endParaRPr kumimoji="0" lang="en-GB" sz="1600" b="1"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0"/>
                  </a:ext>
                </a:extLst>
              </a:tr>
              <a:tr h="947846">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smtClean="0">
                          <a:ln>
                            <a:noFill/>
                          </a:ln>
                          <a:effectLst/>
                          <a:uLnTx/>
                          <a:uFillTx/>
                        </a:rPr>
                        <a:t>Gold </a:t>
                      </a:r>
                      <a:r>
                        <a:rPr kumimoji="0" lang="en-GB" sz="1600" u="none" strike="noStrike" kern="1200" cap="none" spc="0" normalizeH="0" baseline="0" noProof="0" dirty="0">
                          <a:ln>
                            <a:noFill/>
                          </a:ln>
                          <a:effectLst/>
                          <a:uLnTx/>
                          <a:uFillTx/>
                        </a:rPr>
                        <a:t>Sponsor</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smtClean="0">
                          <a:ln>
                            <a:noFill/>
                          </a:ln>
                          <a:effectLst/>
                          <a:uLnTx/>
                          <a:uFillTx/>
                        </a:rPr>
                        <a:t>1</a:t>
                      </a:r>
                      <a:endParaRPr kumimoji="0" lang="en-GB" sz="1600" b="0" i="0" u="none" strike="sng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smtClean="0">
                          <a:ln>
                            <a:noFill/>
                          </a:ln>
                          <a:effectLst/>
                          <a:uLnTx/>
                          <a:uFillTx/>
                        </a:rPr>
                        <a:t>£2.5k</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1"/>
                  </a:ext>
                </a:extLst>
              </a:tr>
              <a:tr h="947846">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US" sz="1600" u="none" strike="noStrike" kern="1200" cap="none" spc="0" normalizeH="0" baseline="0" noProof="0" dirty="0" smtClean="0">
                          <a:ln>
                            <a:noFill/>
                          </a:ln>
                          <a:effectLst/>
                          <a:uLnTx/>
                          <a:uFillTx/>
                        </a:rPr>
                        <a:t>Silver </a:t>
                      </a:r>
                      <a:r>
                        <a:rPr kumimoji="0" lang="en-US" sz="1600" u="none" strike="noStrike" kern="1200" cap="none" spc="0" normalizeH="0" baseline="0" noProof="0" dirty="0">
                          <a:ln>
                            <a:noFill/>
                          </a:ln>
                          <a:effectLst/>
                          <a:uLnTx/>
                          <a:uFillTx/>
                        </a:rPr>
                        <a:t>Sponsors</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b="0" i="0" u="none" strike="noStrike" kern="1200" cap="none" spc="0" normalizeH="0" baseline="0" noProof="0" dirty="0" smtClean="0">
                          <a:ln>
                            <a:noFill/>
                          </a:ln>
                          <a:solidFill>
                            <a:schemeClr val="tx1"/>
                          </a:solidFill>
                          <a:effectLst/>
                          <a:uLnTx/>
                          <a:uFillTx/>
                          <a:latin typeface="+mn-lt"/>
                          <a:ea typeface="+mn-ea"/>
                          <a:cs typeface="+mn-cs"/>
                        </a:rPr>
                        <a:t>5</a:t>
                      </a:r>
                      <a:endParaRPr kumimoji="0" lang="en-GB" sz="1600" b="0" i="0" u="none" strike="sngStrike" kern="1200" cap="none" spc="0" normalizeH="0" baseline="0" noProof="0" dirty="0" smtClean="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smtClean="0">
                          <a:ln>
                            <a:noFill/>
                          </a:ln>
                          <a:effectLst/>
                          <a:uLnTx/>
                          <a:uFillTx/>
                        </a:rPr>
                        <a:t>£750</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2"/>
                  </a:ext>
                </a:extLst>
              </a:tr>
              <a:tr h="94784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u="none" strike="noStrike" kern="1200" cap="none" spc="0" normalizeH="0" baseline="0" noProof="0" dirty="0" smtClean="0">
                          <a:ln>
                            <a:noFill/>
                          </a:ln>
                          <a:effectLst/>
                          <a:uLnTx/>
                          <a:uFillTx/>
                        </a:rPr>
                        <a:t>Bronze Sponsors</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b="0" i="0" u="none" strike="noStrike" kern="1200" cap="none" spc="0" normalizeH="0" baseline="0" noProof="0" dirty="0" smtClean="0">
                          <a:ln>
                            <a:noFill/>
                          </a:ln>
                          <a:solidFill>
                            <a:srgbClr val="5F5F5F"/>
                          </a:solidFill>
                          <a:effectLst/>
                          <a:uLnTx/>
                          <a:uFillTx/>
                          <a:latin typeface="+mn-lt"/>
                          <a:ea typeface="+mn-ea"/>
                          <a:cs typeface="+mn-cs"/>
                        </a:rPr>
                        <a:t>15</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
                          <a:srgbClr val="5F5F5F">
                            <a:lumMod val="60000"/>
                            <a:lumOff val="40000"/>
                          </a:srgbClr>
                        </a:buClr>
                        <a:buSzTx/>
                        <a:buFont typeface="Arial" panose="020B0604020202020204" pitchFamily="34" charset="0"/>
                        <a:buNone/>
                        <a:tabLst/>
                        <a:defRPr/>
                      </a:pPr>
                      <a:r>
                        <a:rPr kumimoji="0" lang="en-GB" sz="1600" u="none" strike="noStrike" kern="1200" cap="none" spc="0" normalizeH="0" baseline="0" noProof="0" dirty="0" smtClean="0">
                          <a:ln>
                            <a:noFill/>
                          </a:ln>
                          <a:effectLst/>
                          <a:uLnTx/>
                          <a:uFillTx/>
                        </a:rPr>
                        <a:t>£200</a:t>
                      </a:r>
                      <a:endParaRPr kumimoji="0" lang="en-GB" sz="1600" b="0" i="0" u="none" strike="noStrike" kern="1200" cap="none" spc="0" normalizeH="0" baseline="0" noProof="0" dirty="0">
                        <a:ln>
                          <a:noFill/>
                        </a:ln>
                        <a:solidFill>
                          <a:srgbClr val="5F5F5F"/>
                        </a:solidFill>
                        <a:effectLst/>
                        <a:uLnTx/>
                        <a:uFillTx/>
                        <a:latin typeface="+mn-lt"/>
                        <a:ea typeface="+mn-ea"/>
                        <a:cs typeface="+mn-cs"/>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
        <p:nvSpPr>
          <p:cNvPr id="4" name="Footer Placeholder 3"/>
          <p:cNvSpPr>
            <a:spLocks noGrp="1"/>
          </p:cNvSpPr>
          <p:nvPr>
            <p:ph type="ftr" sz="quarter" idx="11"/>
          </p:nvPr>
        </p:nvSpPr>
        <p:spPr>
          <a:prstGeom prst="rect">
            <a:avLst/>
          </a:prstGeom>
        </p:spPr>
        <p:txBody>
          <a:bodyPr/>
          <a:lstStyle/>
          <a:p>
            <a:r>
              <a:rPr lang="en-GB" dirty="0">
                <a:solidFill>
                  <a:srgbClr val="5F5F5F"/>
                </a:solidFill>
              </a:rPr>
              <a:t>Oracle Confidential </a:t>
            </a:r>
          </a:p>
        </p:txBody>
      </p:sp>
    </p:spTree>
    <p:extLst>
      <p:ext uri="{BB962C8B-B14F-4D97-AF65-F5344CB8AC3E}">
        <p14:creationId xmlns:p14="http://schemas.microsoft.com/office/powerpoint/2010/main" val="1149520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dirty="0">
                <a:solidFill>
                  <a:srgbClr val="232C2F"/>
                </a:solidFill>
              </a:rPr>
              <a:t>Oracle Confidential</a:t>
            </a:r>
          </a:p>
        </p:txBody>
      </p:sp>
      <p:sp>
        <p:nvSpPr>
          <p:cNvPr id="6" name="Title 5"/>
          <p:cNvSpPr>
            <a:spLocks noGrp="1"/>
          </p:cNvSpPr>
          <p:nvPr>
            <p:ph type="title"/>
          </p:nvPr>
        </p:nvSpPr>
        <p:spPr/>
        <p:txBody>
          <a:bodyPr/>
          <a:lstStyle/>
          <a:p>
            <a:r>
              <a:rPr lang="en-GB" altLang="en-US" dirty="0">
                <a:solidFill>
                  <a:srgbClr val="232C2F"/>
                </a:solidFill>
              </a:rPr>
              <a:t>Gold Sponsorship </a:t>
            </a:r>
            <a:r>
              <a:rPr lang="en-GB" altLang="en-US" strike="sngStrike" dirty="0">
                <a:solidFill>
                  <a:schemeClr val="accent6"/>
                </a:solidFill>
              </a:rPr>
              <a:t>(1</a:t>
            </a:r>
            <a:r>
              <a:rPr lang="en-GB" strike="sngStrike" dirty="0">
                <a:solidFill>
                  <a:schemeClr val="accent6"/>
                </a:solidFill>
              </a:rPr>
              <a:t> package available</a:t>
            </a:r>
            <a:r>
              <a:rPr lang="en-GB" strike="sngStrike" dirty="0" smtClean="0">
                <a:solidFill>
                  <a:schemeClr val="accent6"/>
                </a:solidFill>
              </a:rPr>
              <a:t>) </a:t>
            </a:r>
            <a:r>
              <a:rPr lang="en-GB" dirty="0" smtClean="0">
                <a:solidFill>
                  <a:srgbClr val="232C2F"/>
                </a:solidFill>
              </a:rPr>
              <a:t>- </a:t>
            </a:r>
            <a:r>
              <a:rPr lang="en-GB" b="1" dirty="0" smtClean="0">
                <a:solidFill>
                  <a:schemeClr val="accent1"/>
                </a:solidFill>
              </a:rPr>
              <a:t>SOLD</a:t>
            </a:r>
            <a:endParaRPr lang="en-GB" b="1" strike="sngStrike" dirty="0">
              <a:solidFill>
                <a:schemeClr val="accent1"/>
              </a:solidFill>
            </a:endParaRPr>
          </a:p>
        </p:txBody>
      </p:sp>
      <p:sp>
        <p:nvSpPr>
          <p:cNvPr id="13" name="Text Placeholder 12"/>
          <p:cNvSpPr txBox="1">
            <a:spLocks/>
          </p:cNvSpPr>
          <p:nvPr/>
        </p:nvSpPr>
        <p:spPr>
          <a:xfrm>
            <a:off x="531814" y="1373741"/>
            <a:ext cx="11125198" cy="343299"/>
          </a:xfrm>
          <a:prstGeom prst="rect">
            <a:avLst/>
          </a:prstGeom>
        </p:spPr>
        <p:txBody>
          <a:bodyPr>
            <a:noAutofit/>
          </a:bodyPr>
          <a:lstStyle>
            <a:lvl1pPr marL="1588" indent="0" algn="l" defTabSz="914400" rtl="0" eaLnBrk="1" latinLnBrk="0" hangingPunct="1">
              <a:lnSpc>
                <a:spcPct val="90000"/>
              </a:lnSpc>
              <a:spcBef>
                <a:spcPts val="0"/>
              </a:spcBef>
              <a:buClr>
                <a:schemeClr val="tx1">
                  <a:lumMod val="60000"/>
                  <a:lumOff val="40000"/>
                </a:schemeClr>
              </a:buClr>
              <a:buFontTx/>
              <a:buNone/>
              <a:defRPr sz="2400" b="1" kern="1200" baseline="0">
                <a:solidFill>
                  <a:schemeClr val="tx1"/>
                </a:solidFill>
                <a:latin typeface="+mn-lt"/>
                <a:ea typeface="+mn-ea"/>
                <a:cs typeface="+mn-cs"/>
              </a:defRPr>
            </a:lvl1pPr>
            <a:lvl2pPr marL="1588" indent="0" algn="l" defTabSz="914400" rtl="0" eaLnBrk="1" latinLnBrk="0" hangingPunct="1">
              <a:lnSpc>
                <a:spcPct val="90000"/>
              </a:lnSpc>
              <a:spcBef>
                <a:spcPts val="800"/>
              </a:spcBef>
              <a:buClr>
                <a:schemeClr val="tx1">
                  <a:lumMod val="60000"/>
                  <a:lumOff val="40000"/>
                </a:schemeClr>
              </a:buClr>
              <a:buFontTx/>
              <a:buNone/>
              <a:defRPr sz="2400" kern="1200">
                <a:solidFill>
                  <a:schemeClr val="tx1"/>
                </a:solidFill>
                <a:latin typeface="+mn-lt"/>
                <a:ea typeface="+mn-ea"/>
                <a:cs typeface="+mn-cs"/>
              </a:defRPr>
            </a:lvl2pPr>
            <a:lvl3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3pPr>
            <a:lvl4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4pPr>
            <a:lvl5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5pPr>
            <a:lvl6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6pPr>
            <a:lvl7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7pPr>
            <a:lvl8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8pPr>
            <a:lvl9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9pPr>
          </a:lstStyle>
          <a:p>
            <a:pPr>
              <a:buClr>
                <a:srgbClr val="5F5F5F">
                  <a:lumMod val="60000"/>
                  <a:lumOff val="40000"/>
                </a:srgbClr>
              </a:buClr>
            </a:pPr>
            <a:endParaRPr lang="en-GB" dirty="0">
              <a:solidFill>
                <a:srgbClr val="232C2F"/>
              </a:solidFill>
            </a:endParaRPr>
          </a:p>
        </p:txBody>
      </p:sp>
      <p:sp>
        <p:nvSpPr>
          <p:cNvPr id="15" name="Content Placeholder 6"/>
          <p:cNvSpPr>
            <a:spLocks noGrp="1"/>
          </p:cNvSpPr>
          <p:nvPr>
            <p:ph sz="half" idx="1"/>
          </p:nvPr>
        </p:nvSpPr>
        <p:spPr>
          <a:xfrm>
            <a:off x="6350490" y="1965151"/>
            <a:ext cx="5410199" cy="4054840"/>
          </a:xfrm>
        </p:spPr>
        <p:txBody>
          <a:bodyPr/>
          <a:lstStyle/>
          <a:p>
            <a:pPr marL="0" lvl="1" indent="0">
              <a:lnSpc>
                <a:spcPct val="114000"/>
              </a:lnSpc>
              <a:spcBef>
                <a:spcPts val="0"/>
              </a:spcBef>
              <a:buNone/>
            </a:pPr>
            <a:r>
              <a:rPr lang="en-GB" sz="1400" b="1" dirty="0">
                <a:solidFill>
                  <a:srgbClr val="232C2F"/>
                </a:solidFill>
              </a:rPr>
              <a:t>Business &amp; Networking Opportunities</a:t>
            </a:r>
          </a:p>
          <a:p>
            <a:pPr marL="285750" indent="-285750">
              <a:lnSpc>
                <a:spcPct val="114000"/>
              </a:lnSpc>
              <a:spcBef>
                <a:spcPts val="0"/>
              </a:spcBef>
            </a:pPr>
            <a:r>
              <a:rPr lang="en-GB" sz="1400" dirty="0">
                <a:solidFill>
                  <a:srgbClr val="232C2F"/>
                </a:solidFill>
              </a:rPr>
              <a:t>Dedicated stand setup throughout the hackathon weekend to promote company.</a:t>
            </a:r>
          </a:p>
          <a:p>
            <a:pPr marL="285750" indent="-285750">
              <a:lnSpc>
                <a:spcPct val="114000"/>
              </a:lnSpc>
              <a:spcBef>
                <a:spcPts val="0"/>
              </a:spcBef>
            </a:pPr>
            <a:r>
              <a:rPr lang="en-GB" sz="1400" dirty="0">
                <a:solidFill>
                  <a:srgbClr val="232C2F"/>
                </a:solidFill>
              </a:rPr>
              <a:t>Invite someone from sponsor to be on judging </a:t>
            </a:r>
            <a:r>
              <a:rPr lang="en-GB" sz="1400" dirty="0" smtClean="0">
                <a:solidFill>
                  <a:srgbClr val="232C2F"/>
                </a:solidFill>
              </a:rPr>
              <a:t>panel</a:t>
            </a:r>
          </a:p>
          <a:p>
            <a:pPr marL="285750" indent="-285750">
              <a:lnSpc>
                <a:spcPct val="114000"/>
              </a:lnSpc>
              <a:spcBef>
                <a:spcPts val="0"/>
              </a:spcBef>
            </a:pPr>
            <a:r>
              <a:rPr lang="en-GB" sz="1400" dirty="0" smtClean="0">
                <a:solidFill>
                  <a:srgbClr val="232C2F"/>
                </a:solidFill>
              </a:rPr>
              <a:t>Offer </a:t>
            </a:r>
            <a:r>
              <a:rPr lang="en-GB" sz="1400" dirty="0">
                <a:solidFill>
                  <a:srgbClr val="232C2F"/>
                </a:solidFill>
              </a:rPr>
              <a:t>half-day dedicated workshop to explore use-cases/ideas that come up from the conversations that sponsor have about Oracle services.</a:t>
            </a:r>
          </a:p>
          <a:p>
            <a:pPr marL="285750" indent="-285750">
              <a:lnSpc>
                <a:spcPct val="114000"/>
              </a:lnSpc>
              <a:spcBef>
                <a:spcPts val="0"/>
              </a:spcBef>
            </a:pPr>
            <a:r>
              <a:rPr lang="en-GB" sz="1400" dirty="0">
                <a:solidFill>
                  <a:srgbClr val="232C2F"/>
                </a:solidFill>
              </a:rPr>
              <a:t>2 exhibitor passes to network with customer attendees throughout the two day hackathon event</a:t>
            </a:r>
          </a:p>
          <a:p>
            <a:pPr marL="285750" lvl="0" indent="-285750">
              <a:lnSpc>
                <a:spcPct val="114000"/>
              </a:lnSpc>
              <a:spcBef>
                <a:spcPts val="0"/>
              </a:spcBef>
            </a:pPr>
            <a:r>
              <a:rPr lang="en-GB" sz="1400" dirty="0">
                <a:solidFill>
                  <a:srgbClr val="232C2F"/>
                </a:solidFill>
              </a:rPr>
              <a:t>First refusal to attend workshops and seminars at </a:t>
            </a:r>
            <a:r>
              <a:rPr lang="en-GB" sz="1400" dirty="0" smtClean="0">
                <a:solidFill>
                  <a:srgbClr val="232C2F"/>
                </a:solidFill>
              </a:rPr>
              <a:t>upcoming </a:t>
            </a:r>
            <a:r>
              <a:rPr lang="en-GB" sz="1400" dirty="0">
                <a:solidFill>
                  <a:srgbClr val="232C2F"/>
                </a:solidFill>
              </a:rPr>
              <a:t>Oracle events in 2018</a:t>
            </a:r>
          </a:p>
          <a:p>
            <a:pPr marL="285750" lvl="0" indent="-285750">
              <a:lnSpc>
                <a:spcPct val="114000"/>
              </a:lnSpc>
              <a:spcBef>
                <a:spcPts val="0"/>
              </a:spcBef>
            </a:pPr>
            <a:r>
              <a:rPr lang="en-GB" sz="1400" dirty="0" smtClean="0">
                <a:solidFill>
                  <a:srgbClr val="232C2F"/>
                </a:solidFill>
              </a:rPr>
              <a:t>First </a:t>
            </a:r>
            <a:r>
              <a:rPr lang="en-GB" sz="1400" dirty="0">
                <a:solidFill>
                  <a:srgbClr val="232C2F"/>
                </a:solidFill>
              </a:rPr>
              <a:t>refusal to be a sponsor at future hackathon events</a:t>
            </a:r>
          </a:p>
          <a:p>
            <a:pPr marL="285750" indent="-285750">
              <a:lnSpc>
                <a:spcPct val="114000"/>
              </a:lnSpc>
              <a:spcBef>
                <a:spcPts val="0"/>
              </a:spcBef>
            </a:pPr>
            <a:endParaRPr lang="en-GB" sz="1400" dirty="0" smtClean="0">
              <a:solidFill>
                <a:srgbClr val="232C2F"/>
              </a:solidFill>
            </a:endParaRPr>
          </a:p>
          <a:p>
            <a:pPr marL="0" indent="0">
              <a:lnSpc>
                <a:spcPct val="114000"/>
              </a:lnSpc>
              <a:spcBef>
                <a:spcPts val="0"/>
              </a:spcBef>
              <a:buNone/>
            </a:pPr>
            <a:endParaRPr lang="en-GB" sz="1800" dirty="0" smtClean="0">
              <a:solidFill>
                <a:srgbClr val="232C2F"/>
              </a:solidFill>
            </a:endParaRPr>
          </a:p>
          <a:p>
            <a:pPr marL="0" indent="0">
              <a:lnSpc>
                <a:spcPct val="114000"/>
              </a:lnSpc>
              <a:spcBef>
                <a:spcPts val="0"/>
              </a:spcBef>
              <a:buNone/>
            </a:pPr>
            <a:endParaRPr lang="en-GB" sz="1800" dirty="0">
              <a:solidFill>
                <a:srgbClr val="232C2F"/>
              </a:solidFill>
            </a:endParaRPr>
          </a:p>
        </p:txBody>
      </p:sp>
      <p:sp>
        <p:nvSpPr>
          <p:cNvPr id="19" name="Content Placeholder 2"/>
          <p:cNvSpPr>
            <a:spLocks noGrp="1"/>
          </p:cNvSpPr>
          <p:nvPr>
            <p:ph sz="half" idx="1"/>
          </p:nvPr>
        </p:nvSpPr>
        <p:spPr>
          <a:xfrm>
            <a:off x="531813" y="1717040"/>
            <a:ext cx="5410199" cy="4419600"/>
          </a:xfrm>
        </p:spPr>
        <p:txBody>
          <a:bodyPr rtlCol="0">
            <a:noAutofit/>
          </a:bodyPr>
          <a:lstStyle/>
          <a:p>
            <a:pPr>
              <a:lnSpc>
                <a:spcPct val="114000"/>
              </a:lnSpc>
              <a:spcBef>
                <a:spcPts val="0"/>
              </a:spcBef>
            </a:pPr>
            <a:r>
              <a:rPr lang="en-GB" sz="1600" dirty="0" smtClean="0">
                <a:solidFill>
                  <a:srgbClr val="232C2F"/>
                </a:solidFill>
              </a:rPr>
              <a:t>Positioned </a:t>
            </a:r>
            <a:r>
              <a:rPr lang="en-GB" sz="1600" dirty="0">
                <a:solidFill>
                  <a:srgbClr val="232C2F"/>
                </a:solidFill>
              </a:rPr>
              <a:t>as Gold Sponsor for event</a:t>
            </a:r>
          </a:p>
          <a:p>
            <a:pPr marL="0" indent="0">
              <a:lnSpc>
                <a:spcPct val="114000"/>
              </a:lnSpc>
              <a:spcBef>
                <a:spcPts val="0"/>
              </a:spcBef>
              <a:buNone/>
            </a:pPr>
            <a:r>
              <a:rPr lang="en-GB" sz="1600" b="1" dirty="0">
                <a:solidFill>
                  <a:srgbClr val="232C2F"/>
                </a:solidFill>
              </a:rPr>
              <a:t>Content</a:t>
            </a:r>
          </a:p>
          <a:p>
            <a:pPr>
              <a:lnSpc>
                <a:spcPct val="114000"/>
              </a:lnSpc>
              <a:spcBef>
                <a:spcPts val="0"/>
              </a:spcBef>
            </a:pPr>
            <a:r>
              <a:rPr lang="en-GB" sz="1600" dirty="0">
                <a:solidFill>
                  <a:srgbClr val="232C2F"/>
                </a:solidFill>
              </a:rPr>
              <a:t>15 - 20min presentation slot</a:t>
            </a:r>
          </a:p>
          <a:p>
            <a:pPr marL="0" lvl="1" indent="0">
              <a:lnSpc>
                <a:spcPct val="114000"/>
              </a:lnSpc>
              <a:spcBef>
                <a:spcPts val="0"/>
              </a:spcBef>
              <a:buNone/>
            </a:pPr>
            <a:r>
              <a:rPr lang="en-GB" sz="1600" dirty="0">
                <a:solidFill>
                  <a:srgbClr val="232C2F"/>
                </a:solidFill>
              </a:rPr>
              <a:t>     -  </a:t>
            </a:r>
            <a:r>
              <a:rPr lang="en-US" sz="1200" dirty="0">
                <a:solidFill>
                  <a:srgbClr val="232C2F"/>
                </a:solidFill>
                <a:cs typeface="Arial" pitchFamily="34" charset="0"/>
              </a:rPr>
              <a:t>If sponsor is positioned as already existing partner with Prince’s Trust charity; talk about association with trust. F</a:t>
            </a:r>
            <a:r>
              <a:rPr lang="en-US" sz="1200" dirty="0" smtClean="0">
                <a:solidFill>
                  <a:srgbClr val="232C2F"/>
                </a:solidFill>
                <a:cs typeface="Arial" pitchFamily="34" charset="0"/>
              </a:rPr>
              <a:t>ree to demo company’s products &amp; services.</a:t>
            </a:r>
            <a:endParaRPr lang="en-US" sz="1200" dirty="0">
              <a:solidFill>
                <a:srgbClr val="232C2F"/>
              </a:solidFill>
              <a:cs typeface="Arial" pitchFamily="34" charset="0"/>
            </a:endParaRPr>
          </a:p>
          <a:p>
            <a:pPr marL="0" lvl="1" indent="0">
              <a:lnSpc>
                <a:spcPct val="114000"/>
              </a:lnSpc>
              <a:spcBef>
                <a:spcPts val="0"/>
              </a:spcBef>
              <a:buNone/>
            </a:pPr>
            <a:r>
              <a:rPr lang="en-GB" sz="1600" dirty="0">
                <a:solidFill>
                  <a:srgbClr val="232C2F"/>
                </a:solidFill>
              </a:rPr>
              <a:t>     -  </a:t>
            </a:r>
            <a:r>
              <a:rPr lang="en-US" sz="1200" dirty="0">
                <a:solidFill>
                  <a:srgbClr val="232C2F"/>
                </a:solidFill>
                <a:cs typeface="Arial" pitchFamily="34" charset="0"/>
              </a:rPr>
              <a:t>Must commit to providing a customer speaker or high-level speaker</a:t>
            </a:r>
          </a:p>
          <a:p>
            <a:pPr marL="0" lvl="1" indent="0">
              <a:lnSpc>
                <a:spcPct val="114000"/>
              </a:lnSpc>
              <a:spcBef>
                <a:spcPts val="0"/>
              </a:spcBef>
              <a:buNone/>
            </a:pPr>
            <a:r>
              <a:rPr lang="en-GB" sz="1400" b="1" dirty="0">
                <a:solidFill>
                  <a:srgbClr val="232C2F"/>
                </a:solidFill>
              </a:rPr>
              <a:t>Marketing and Branding</a:t>
            </a:r>
          </a:p>
          <a:p>
            <a:pPr marL="285750" indent="-285750">
              <a:lnSpc>
                <a:spcPct val="114000"/>
              </a:lnSpc>
              <a:spcBef>
                <a:spcPts val="0"/>
              </a:spcBef>
            </a:pPr>
            <a:r>
              <a:rPr lang="en-GB" sz="1400" dirty="0">
                <a:solidFill>
                  <a:srgbClr val="232C2F"/>
                </a:solidFill>
              </a:rPr>
              <a:t>Logo placement on the following:</a:t>
            </a:r>
          </a:p>
          <a:p>
            <a:pPr lvl="1">
              <a:lnSpc>
                <a:spcPct val="114000"/>
              </a:lnSpc>
              <a:spcBef>
                <a:spcPts val="0"/>
              </a:spcBef>
            </a:pPr>
            <a:r>
              <a:rPr lang="en-GB" sz="1100" dirty="0" smtClean="0">
                <a:solidFill>
                  <a:srgbClr val="232C2F"/>
                </a:solidFill>
              </a:rPr>
              <a:t>Main sponsor logo on Banner</a:t>
            </a:r>
            <a:endParaRPr lang="en-GB" sz="1100" dirty="0">
              <a:solidFill>
                <a:srgbClr val="232C2F"/>
              </a:solidFill>
            </a:endParaRPr>
          </a:p>
          <a:p>
            <a:pPr lvl="1">
              <a:lnSpc>
                <a:spcPct val="114000"/>
              </a:lnSpc>
              <a:spcBef>
                <a:spcPts val="0"/>
              </a:spcBef>
            </a:pPr>
            <a:r>
              <a:rPr lang="en-GB" sz="1100" dirty="0" smtClean="0">
                <a:solidFill>
                  <a:srgbClr val="232C2F"/>
                </a:solidFill>
              </a:rPr>
              <a:t>Main sponsor logo on flyers </a:t>
            </a:r>
            <a:r>
              <a:rPr lang="en-GB" sz="1100" dirty="0">
                <a:solidFill>
                  <a:srgbClr val="232C2F"/>
                </a:solidFill>
              </a:rPr>
              <a:t>(A5)</a:t>
            </a:r>
          </a:p>
          <a:p>
            <a:pPr lvl="1">
              <a:lnSpc>
                <a:spcPct val="114000"/>
              </a:lnSpc>
              <a:spcBef>
                <a:spcPts val="0"/>
              </a:spcBef>
            </a:pPr>
            <a:r>
              <a:rPr lang="en-GB" sz="1100" dirty="0">
                <a:solidFill>
                  <a:srgbClr val="232C2F"/>
                </a:solidFill>
              </a:rPr>
              <a:t>Stickers</a:t>
            </a:r>
          </a:p>
          <a:p>
            <a:pPr lvl="1">
              <a:lnSpc>
                <a:spcPct val="114000"/>
              </a:lnSpc>
              <a:spcBef>
                <a:spcPts val="0"/>
              </a:spcBef>
            </a:pPr>
            <a:r>
              <a:rPr lang="en-GB" sz="1100" dirty="0" smtClean="0">
                <a:solidFill>
                  <a:srgbClr val="232C2F"/>
                </a:solidFill>
              </a:rPr>
              <a:t>Main sponsor logo on t-shirts</a:t>
            </a:r>
            <a:endParaRPr lang="en-GB" sz="1100" dirty="0">
              <a:solidFill>
                <a:srgbClr val="232C2F"/>
              </a:solidFill>
            </a:endParaRPr>
          </a:p>
          <a:p>
            <a:pPr marL="285750" indent="-285750">
              <a:lnSpc>
                <a:spcPct val="114000"/>
              </a:lnSpc>
              <a:spcBef>
                <a:spcPts val="0"/>
              </a:spcBef>
            </a:pPr>
            <a:r>
              <a:rPr lang="en-GB" sz="1400" dirty="0">
                <a:solidFill>
                  <a:srgbClr val="232C2F"/>
                </a:solidFill>
              </a:rPr>
              <a:t>Promotion on Eventbrite page</a:t>
            </a:r>
          </a:p>
          <a:p>
            <a:pPr marL="285750" indent="-285750">
              <a:lnSpc>
                <a:spcPct val="114000"/>
              </a:lnSpc>
              <a:spcBef>
                <a:spcPts val="0"/>
              </a:spcBef>
            </a:pPr>
            <a:r>
              <a:rPr lang="en-GB" sz="1400" dirty="0">
                <a:solidFill>
                  <a:srgbClr val="232C2F"/>
                </a:solidFill>
              </a:rPr>
              <a:t>Social media coverage on Twitter, Facebook, LinkedIn, Instagram, Internal Oracle Intranet</a:t>
            </a:r>
          </a:p>
          <a:p>
            <a:pPr marL="285750" indent="-285750">
              <a:lnSpc>
                <a:spcPct val="114000"/>
              </a:lnSpc>
              <a:spcBef>
                <a:spcPts val="0"/>
              </a:spcBef>
            </a:pPr>
            <a:r>
              <a:rPr lang="en-GB" sz="1400" dirty="0">
                <a:solidFill>
                  <a:srgbClr val="232C2F"/>
                </a:solidFill>
              </a:rPr>
              <a:t>Promotion on event chatbot with link to sponsor website</a:t>
            </a:r>
          </a:p>
          <a:p>
            <a:pPr marL="285750" indent="-285750">
              <a:lnSpc>
                <a:spcPct val="114000"/>
              </a:lnSpc>
              <a:spcBef>
                <a:spcPts val="0"/>
              </a:spcBef>
            </a:pPr>
            <a:r>
              <a:rPr lang="en-GB" sz="1400" dirty="0">
                <a:solidFill>
                  <a:srgbClr val="232C2F"/>
                </a:solidFill>
              </a:rPr>
              <a:t>Allow sponsor to bring their own merchandise or goody bags that can be setup on the day for attendees to take away. </a:t>
            </a:r>
          </a:p>
          <a:p>
            <a:pPr marL="0" lvl="1" indent="0">
              <a:lnSpc>
                <a:spcPct val="114000"/>
              </a:lnSpc>
              <a:spcBef>
                <a:spcPts val="0"/>
              </a:spcBef>
              <a:buNone/>
            </a:pPr>
            <a:endParaRPr lang="en-US" sz="1400" dirty="0" smtClean="0">
              <a:solidFill>
                <a:srgbClr val="232C2F"/>
              </a:solidFill>
              <a:cs typeface="Arial" pitchFamily="34" charset="0"/>
            </a:endParaRPr>
          </a:p>
        </p:txBody>
      </p:sp>
    </p:spTree>
    <p:extLst>
      <p:ext uri="{BB962C8B-B14F-4D97-AF65-F5344CB8AC3E}">
        <p14:creationId xmlns:p14="http://schemas.microsoft.com/office/powerpoint/2010/main" val="274931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dirty="0">
                <a:solidFill>
                  <a:srgbClr val="232C2F"/>
                </a:solidFill>
              </a:rPr>
              <a:t>Oracle Confidential</a:t>
            </a:r>
          </a:p>
        </p:txBody>
      </p:sp>
      <p:sp>
        <p:nvSpPr>
          <p:cNvPr id="6" name="Title 5"/>
          <p:cNvSpPr>
            <a:spLocks noGrp="1"/>
          </p:cNvSpPr>
          <p:nvPr>
            <p:ph type="title"/>
          </p:nvPr>
        </p:nvSpPr>
        <p:spPr/>
        <p:txBody>
          <a:bodyPr/>
          <a:lstStyle/>
          <a:p>
            <a:r>
              <a:rPr lang="en-GB" dirty="0" smtClean="0">
                <a:solidFill>
                  <a:srgbClr val="232C2F"/>
                </a:solidFill>
              </a:rPr>
              <a:t>Silver </a:t>
            </a:r>
            <a:r>
              <a:rPr lang="en-GB" dirty="0">
                <a:solidFill>
                  <a:srgbClr val="232C2F"/>
                </a:solidFill>
              </a:rPr>
              <a:t>Sponsorship </a:t>
            </a:r>
            <a:r>
              <a:rPr lang="en-GB" strike="sngStrike" dirty="0">
                <a:solidFill>
                  <a:schemeClr val="accent6"/>
                </a:solidFill>
              </a:rPr>
              <a:t>(5 packages available</a:t>
            </a:r>
            <a:r>
              <a:rPr lang="en-GB" strike="sngStrike" dirty="0" smtClean="0">
                <a:solidFill>
                  <a:schemeClr val="accent6"/>
                </a:solidFill>
              </a:rPr>
              <a:t>) </a:t>
            </a:r>
            <a:r>
              <a:rPr lang="en-GB" dirty="0">
                <a:solidFill>
                  <a:srgbClr val="232C2F"/>
                </a:solidFill>
              </a:rPr>
              <a:t>– </a:t>
            </a:r>
            <a:r>
              <a:rPr lang="en-GB" b="1" dirty="0">
                <a:solidFill>
                  <a:schemeClr val="accent1"/>
                </a:solidFill>
              </a:rPr>
              <a:t>3</a:t>
            </a:r>
            <a:r>
              <a:rPr lang="en-GB" b="1" dirty="0" smtClean="0">
                <a:solidFill>
                  <a:schemeClr val="accent1"/>
                </a:solidFill>
              </a:rPr>
              <a:t> remaining</a:t>
            </a:r>
            <a:endParaRPr lang="en-GB" b="1" dirty="0">
              <a:solidFill>
                <a:schemeClr val="accent1"/>
              </a:solidFill>
            </a:endParaRPr>
          </a:p>
        </p:txBody>
      </p:sp>
      <p:sp>
        <p:nvSpPr>
          <p:cNvPr id="13" name="Text Placeholder 12"/>
          <p:cNvSpPr txBox="1">
            <a:spLocks/>
          </p:cNvSpPr>
          <p:nvPr/>
        </p:nvSpPr>
        <p:spPr>
          <a:xfrm>
            <a:off x="531814" y="1373741"/>
            <a:ext cx="11125198" cy="343299"/>
          </a:xfrm>
          <a:prstGeom prst="rect">
            <a:avLst/>
          </a:prstGeom>
        </p:spPr>
        <p:txBody>
          <a:bodyPr>
            <a:noAutofit/>
          </a:bodyPr>
          <a:lstStyle>
            <a:lvl1pPr marL="1588" indent="0" algn="l" defTabSz="914400" rtl="0" eaLnBrk="1" latinLnBrk="0" hangingPunct="1">
              <a:lnSpc>
                <a:spcPct val="90000"/>
              </a:lnSpc>
              <a:spcBef>
                <a:spcPts val="0"/>
              </a:spcBef>
              <a:buClr>
                <a:schemeClr val="tx1">
                  <a:lumMod val="60000"/>
                  <a:lumOff val="40000"/>
                </a:schemeClr>
              </a:buClr>
              <a:buFontTx/>
              <a:buNone/>
              <a:defRPr sz="2400" b="1" kern="1200" baseline="0">
                <a:solidFill>
                  <a:schemeClr val="tx1"/>
                </a:solidFill>
                <a:latin typeface="+mn-lt"/>
                <a:ea typeface="+mn-ea"/>
                <a:cs typeface="+mn-cs"/>
              </a:defRPr>
            </a:lvl1pPr>
            <a:lvl2pPr marL="1588" indent="0" algn="l" defTabSz="914400" rtl="0" eaLnBrk="1" latinLnBrk="0" hangingPunct="1">
              <a:lnSpc>
                <a:spcPct val="90000"/>
              </a:lnSpc>
              <a:spcBef>
                <a:spcPts val="800"/>
              </a:spcBef>
              <a:buClr>
                <a:schemeClr val="tx1">
                  <a:lumMod val="60000"/>
                  <a:lumOff val="40000"/>
                </a:schemeClr>
              </a:buClr>
              <a:buFontTx/>
              <a:buNone/>
              <a:defRPr sz="2400" kern="1200">
                <a:solidFill>
                  <a:schemeClr val="tx1"/>
                </a:solidFill>
                <a:latin typeface="+mn-lt"/>
                <a:ea typeface="+mn-ea"/>
                <a:cs typeface="+mn-cs"/>
              </a:defRPr>
            </a:lvl2pPr>
            <a:lvl3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3pPr>
            <a:lvl4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4pPr>
            <a:lvl5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5pPr>
            <a:lvl6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6pPr>
            <a:lvl7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7pPr>
            <a:lvl8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8pPr>
            <a:lvl9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9pPr>
          </a:lstStyle>
          <a:p>
            <a:pPr>
              <a:buClr>
                <a:srgbClr val="5F5F5F">
                  <a:lumMod val="60000"/>
                  <a:lumOff val="40000"/>
                </a:srgbClr>
              </a:buClr>
            </a:pPr>
            <a:endParaRPr lang="en-GB" dirty="0">
              <a:solidFill>
                <a:srgbClr val="232C2F"/>
              </a:solidFill>
            </a:endParaRPr>
          </a:p>
        </p:txBody>
      </p:sp>
      <p:sp>
        <p:nvSpPr>
          <p:cNvPr id="15" name="Content Placeholder 6"/>
          <p:cNvSpPr>
            <a:spLocks noGrp="1"/>
          </p:cNvSpPr>
          <p:nvPr>
            <p:ph sz="half" idx="1"/>
          </p:nvPr>
        </p:nvSpPr>
        <p:spPr>
          <a:xfrm>
            <a:off x="6350490" y="1965151"/>
            <a:ext cx="5410199" cy="4054840"/>
          </a:xfrm>
        </p:spPr>
        <p:txBody>
          <a:bodyPr/>
          <a:lstStyle/>
          <a:p>
            <a:pPr marL="0" lvl="1" indent="0">
              <a:lnSpc>
                <a:spcPct val="114000"/>
              </a:lnSpc>
              <a:spcBef>
                <a:spcPts val="0"/>
              </a:spcBef>
              <a:buNone/>
            </a:pPr>
            <a:r>
              <a:rPr lang="en-GB" sz="1600" b="1" dirty="0">
                <a:solidFill>
                  <a:srgbClr val="232C2F"/>
                </a:solidFill>
              </a:rPr>
              <a:t>Business &amp; Networking Opportunities</a:t>
            </a:r>
          </a:p>
          <a:p>
            <a:pPr marL="285750" indent="-285750">
              <a:lnSpc>
                <a:spcPct val="114000"/>
              </a:lnSpc>
              <a:spcBef>
                <a:spcPts val="0"/>
              </a:spcBef>
            </a:pPr>
            <a:r>
              <a:rPr lang="en-GB" sz="1800" dirty="0" smtClean="0">
                <a:solidFill>
                  <a:srgbClr val="232C2F"/>
                </a:solidFill>
              </a:rPr>
              <a:t>1 </a:t>
            </a:r>
            <a:r>
              <a:rPr lang="en-GB" sz="1800" dirty="0">
                <a:solidFill>
                  <a:srgbClr val="232C2F"/>
                </a:solidFill>
              </a:rPr>
              <a:t>exhibitor </a:t>
            </a:r>
            <a:r>
              <a:rPr lang="en-GB" sz="1800" dirty="0" smtClean="0">
                <a:solidFill>
                  <a:srgbClr val="232C2F"/>
                </a:solidFill>
              </a:rPr>
              <a:t>pass </a:t>
            </a:r>
            <a:r>
              <a:rPr lang="en-GB" sz="1800" dirty="0">
                <a:solidFill>
                  <a:srgbClr val="232C2F"/>
                </a:solidFill>
              </a:rPr>
              <a:t>to network with customer attendees throughout the two day hackathon </a:t>
            </a:r>
            <a:r>
              <a:rPr lang="en-GB" sz="1800" dirty="0" smtClean="0">
                <a:solidFill>
                  <a:srgbClr val="232C2F"/>
                </a:solidFill>
              </a:rPr>
              <a:t>event</a:t>
            </a:r>
            <a:endParaRPr lang="en-GB" sz="1800" dirty="0">
              <a:solidFill>
                <a:srgbClr val="232C2F"/>
              </a:solidFill>
            </a:endParaRPr>
          </a:p>
          <a:p>
            <a:pPr marL="285750" lvl="0" indent="-285750">
              <a:lnSpc>
                <a:spcPct val="114000"/>
              </a:lnSpc>
              <a:spcBef>
                <a:spcPts val="0"/>
              </a:spcBef>
            </a:pPr>
            <a:r>
              <a:rPr lang="en-GB" sz="1800" dirty="0">
                <a:solidFill>
                  <a:srgbClr val="232C2F"/>
                </a:solidFill>
              </a:rPr>
              <a:t>First refusal </a:t>
            </a:r>
            <a:r>
              <a:rPr lang="en-GB" sz="1800" dirty="0" smtClean="0">
                <a:solidFill>
                  <a:srgbClr val="232C2F"/>
                </a:solidFill>
              </a:rPr>
              <a:t>to </a:t>
            </a:r>
            <a:r>
              <a:rPr lang="en-GB" sz="1800" dirty="0">
                <a:solidFill>
                  <a:srgbClr val="232C2F"/>
                </a:solidFill>
              </a:rPr>
              <a:t>attend workshops and seminars at </a:t>
            </a:r>
            <a:r>
              <a:rPr lang="en-GB" sz="1800" dirty="0" smtClean="0">
                <a:solidFill>
                  <a:srgbClr val="232C2F"/>
                </a:solidFill>
              </a:rPr>
              <a:t>upcoming Oracle events in 2018</a:t>
            </a:r>
            <a:endParaRPr lang="en-GB" sz="1800" dirty="0">
              <a:solidFill>
                <a:srgbClr val="232C2F"/>
              </a:solidFill>
            </a:endParaRPr>
          </a:p>
          <a:p>
            <a:pPr marL="285750" lvl="0" indent="-285750">
              <a:lnSpc>
                <a:spcPct val="114000"/>
              </a:lnSpc>
              <a:spcBef>
                <a:spcPts val="0"/>
              </a:spcBef>
            </a:pPr>
            <a:r>
              <a:rPr lang="en-GB" sz="1800" dirty="0">
                <a:solidFill>
                  <a:srgbClr val="232C2F"/>
                </a:solidFill>
              </a:rPr>
              <a:t>First refusal to be a sponsor at future hackathon </a:t>
            </a:r>
            <a:r>
              <a:rPr lang="en-GB" sz="1800" dirty="0" smtClean="0">
                <a:solidFill>
                  <a:srgbClr val="232C2F"/>
                </a:solidFill>
              </a:rPr>
              <a:t>events</a:t>
            </a:r>
          </a:p>
          <a:p>
            <a:pPr marL="0" indent="0">
              <a:lnSpc>
                <a:spcPct val="114000"/>
              </a:lnSpc>
              <a:spcBef>
                <a:spcPts val="0"/>
              </a:spcBef>
              <a:buNone/>
            </a:pPr>
            <a:endParaRPr lang="en-GB" sz="1800" dirty="0" smtClean="0">
              <a:solidFill>
                <a:srgbClr val="232C2F"/>
              </a:solidFill>
            </a:endParaRPr>
          </a:p>
          <a:p>
            <a:pPr marL="0" indent="0">
              <a:lnSpc>
                <a:spcPct val="114000"/>
              </a:lnSpc>
              <a:spcBef>
                <a:spcPts val="0"/>
              </a:spcBef>
              <a:buNone/>
            </a:pPr>
            <a:endParaRPr lang="en-GB" sz="1800" dirty="0">
              <a:solidFill>
                <a:srgbClr val="232C2F"/>
              </a:solidFill>
            </a:endParaRPr>
          </a:p>
        </p:txBody>
      </p:sp>
      <p:sp>
        <p:nvSpPr>
          <p:cNvPr id="19" name="Content Placeholder 2"/>
          <p:cNvSpPr>
            <a:spLocks noGrp="1"/>
          </p:cNvSpPr>
          <p:nvPr>
            <p:ph sz="half" idx="1"/>
          </p:nvPr>
        </p:nvSpPr>
        <p:spPr>
          <a:xfrm>
            <a:off x="531814" y="1373741"/>
            <a:ext cx="5410199" cy="4419600"/>
          </a:xfrm>
        </p:spPr>
        <p:txBody>
          <a:bodyPr rtlCol="0">
            <a:noAutofit/>
          </a:bodyPr>
          <a:lstStyle/>
          <a:p>
            <a:pPr>
              <a:lnSpc>
                <a:spcPct val="114000"/>
              </a:lnSpc>
              <a:spcBef>
                <a:spcPts val="0"/>
              </a:spcBef>
            </a:pPr>
            <a:endParaRPr lang="en-GB" sz="1800" dirty="0" smtClean="0">
              <a:solidFill>
                <a:srgbClr val="232C2F"/>
              </a:solidFill>
            </a:endParaRPr>
          </a:p>
          <a:p>
            <a:pPr>
              <a:lnSpc>
                <a:spcPct val="114000"/>
              </a:lnSpc>
              <a:spcBef>
                <a:spcPts val="0"/>
              </a:spcBef>
            </a:pPr>
            <a:endParaRPr lang="en-GB" sz="1800" dirty="0" smtClean="0">
              <a:solidFill>
                <a:srgbClr val="232C2F"/>
              </a:solidFill>
            </a:endParaRPr>
          </a:p>
          <a:p>
            <a:pPr>
              <a:lnSpc>
                <a:spcPct val="114000"/>
              </a:lnSpc>
              <a:spcBef>
                <a:spcPts val="0"/>
              </a:spcBef>
            </a:pPr>
            <a:r>
              <a:rPr lang="en-GB" sz="1800" dirty="0" smtClean="0">
                <a:solidFill>
                  <a:srgbClr val="232C2F"/>
                </a:solidFill>
              </a:rPr>
              <a:t>Positioned </a:t>
            </a:r>
            <a:r>
              <a:rPr lang="en-GB" sz="1800" dirty="0">
                <a:solidFill>
                  <a:srgbClr val="232C2F"/>
                </a:solidFill>
              </a:rPr>
              <a:t>as </a:t>
            </a:r>
            <a:r>
              <a:rPr lang="en-GB" sz="1800" dirty="0" smtClean="0">
                <a:solidFill>
                  <a:srgbClr val="232C2F"/>
                </a:solidFill>
              </a:rPr>
              <a:t>Silver </a:t>
            </a:r>
            <a:r>
              <a:rPr lang="en-GB" sz="1800" dirty="0">
                <a:solidFill>
                  <a:srgbClr val="232C2F"/>
                </a:solidFill>
              </a:rPr>
              <a:t>Sponsor </a:t>
            </a:r>
            <a:r>
              <a:rPr lang="en-GB" sz="1800" dirty="0" smtClean="0">
                <a:solidFill>
                  <a:srgbClr val="232C2F"/>
                </a:solidFill>
              </a:rPr>
              <a:t>for event</a:t>
            </a:r>
          </a:p>
          <a:p>
            <a:pPr marL="0" indent="0">
              <a:lnSpc>
                <a:spcPct val="114000"/>
              </a:lnSpc>
              <a:spcBef>
                <a:spcPts val="0"/>
              </a:spcBef>
              <a:buNone/>
            </a:pPr>
            <a:r>
              <a:rPr lang="en-GB" sz="1600" b="1" dirty="0" smtClean="0">
                <a:solidFill>
                  <a:srgbClr val="232C2F"/>
                </a:solidFill>
              </a:rPr>
              <a:t>Marketing </a:t>
            </a:r>
            <a:r>
              <a:rPr lang="en-GB" sz="1600" b="1" dirty="0">
                <a:solidFill>
                  <a:srgbClr val="232C2F"/>
                </a:solidFill>
              </a:rPr>
              <a:t>and Branding</a:t>
            </a:r>
          </a:p>
          <a:p>
            <a:pPr marL="285750" indent="-285750">
              <a:lnSpc>
                <a:spcPct val="114000"/>
              </a:lnSpc>
              <a:spcBef>
                <a:spcPts val="0"/>
              </a:spcBef>
            </a:pPr>
            <a:r>
              <a:rPr lang="en-GB" sz="1600" dirty="0">
                <a:solidFill>
                  <a:srgbClr val="232C2F"/>
                </a:solidFill>
              </a:rPr>
              <a:t>Logo placement on the following:</a:t>
            </a:r>
          </a:p>
          <a:p>
            <a:pPr lvl="1">
              <a:lnSpc>
                <a:spcPct val="114000"/>
              </a:lnSpc>
              <a:spcBef>
                <a:spcPts val="0"/>
              </a:spcBef>
            </a:pPr>
            <a:r>
              <a:rPr lang="en-GB" sz="1200" dirty="0" smtClean="0">
                <a:solidFill>
                  <a:srgbClr val="232C2F"/>
                </a:solidFill>
              </a:rPr>
              <a:t>Banner</a:t>
            </a:r>
            <a:endParaRPr lang="en-GB" sz="1200" dirty="0">
              <a:solidFill>
                <a:srgbClr val="232C2F"/>
              </a:solidFill>
            </a:endParaRPr>
          </a:p>
          <a:p>
            <a:pPr lvl="1">
              <a:lnSpc>
                <a:spcPct val="114000"/>
              </a:lnSpc>
              <a:spcBef>
                <a:spcPts val="0"/>
              </a:spcBef>
            </a:pPr>
            <a:r>
              <a:rPr lang="en-GB" sz="1200" dirty="0" smtClean="0">
                <a:solidFill>
                  <a:srgbClr val="232C2F"/>
                </a:solidFill>
              </a:rPr>
              <a:t>Flyers (A5)</a:t>
            </a:r>
            <a:endParaRPr lang="en-GB" sz="1200" dirty="0">
              <a:solidFill>
                <a:srgbClr val="232C2F"/>
              </a:solidFill>
            </a:endParaRPr>
          </a:p>
          <a:p>
            <a:pPr lvl="1">
              <a:lnSpc>
                <a:spcPct val="114000"/>
              </a:lnSpc>
              <a:spcBef>
                <a:spcPts val="0"/>
              </a:spcBef>
            </a:pPr>
            <a:r>
              <a:rPr lang="en-GB" sz="1200" dirty="0" smtClean="0">
                <a:solidFill>
                  <a:srgbClr val="232C2F"/>
                </a:solidFill>
              </a:rPr>
              <a:t>t-shirts</a:t>
            </a:r>
            <a:endParaRPr lang="en-GB" sz="1200" dirty="0">
              <a:solidFill>
                <a:srgbClr val="232C2F"/>
              </a:solidFill>
            </a:endParaRPr>
          </a:p>
          <a:p>
            <a:pPr marL="285750" indent="-285750">
              <a:lnSpc>
                <a:spcPct val="114000"/>
              </a:lnSpc>
              <a:spcBef>
                <a:spcPts val="0"/>
              </a:spcBef>
            </a:pPr>
            <a:r>
              <a:rPr lang="en-GB" sz="1600" dirty="0">
                <a:solidFill>
                  <a:srgbClr val="232C2F"/>
                </a:solidFill>
              </a:rPr>
              <a:t>Promotion on Eventbrite page</a:t>
            </a:r>
          </a:p>
          <a:p>
            <a:pPr marL="285750" indent="-285750">
              <a:lnSpc>
                <a:spcPct val="114000"/>
              </a:lnSpc>
              <a:spcBef>
                <a:spcPts val="0"/>
              </a:spcBef>
            </a:pPr>
            <a:r>
              <a:rPr lang="en-GB" sz="1600" dirty="0">
                <a:solidFill>
                  <a:srgbClr val="232C2F"/>
                </a:solidFill>
              </a:rPr>
              <a:t>Social media coverage on Twitter, Facebook, LinkedIn, Instagram, Internal Oracle Intranet</a:t>
            </a:r>
          </a:p>
          <a:p>
            <a:pPr marL="285750" indent="-285750">
              <a:lnSpc>
                <a:spcPct val="114000"/>
              </a:lnSpc>
              <a:spcBef>
                <a:spcPts val="0"/>
              </a:spcBef>
            </a:pPr>
            <a:r>
              <a:rPr lang="en-GB" sz="1600" dirty="0" smtClean="0">
                <a:solidFill>
                  <a:srgbClr val="232C2F"/>
                </a:solidFill>
              </a:rPr>
              <a:t>Promotion </a:t>
            </a:r>
            <a:r>
              <a:rPr lang="en-GB" sz="1600" dirty="0">
                <a:solidFill>
                  <a:srgbClr val="232C2F"/>
                </a:solidFill>
              </a:rPr>
              <a:t>on event chatbot with link to sponsor </a:t>
            </a:r>
            <a:r>
              <a:rPr lang="en-GB" sz="1600" dirty="0" smtClean="0">
                <a:solidFill>
                  <a:srgbClr val="232C2F"/>
                </a:solidFill>
              </a:rPr>
              <a:t>website</a:t>
            </a:r>
          </a:p>
          <a:p>
            <a:pPr marL="285750" indent="-285750">
              <a:lnSpc>
                <a:spcPct val="114000"/>
              </a:lnSpc>
              <a:spcBef>
                <a:spcPts val="0"/>
              </a:spcBef>
            </a:pPr>
            <a:r>
              <a:rPr lang="en-GB" sz="1600" dirty="0" smtClean="0">
                <a:solidFill>
                  <a:srgbClr val="232C2F"/>
                </a:solidFill>
              </a:rPr>
              <a:t>Allow sponsor to bring their own merchandise or goody bags that can be setup on the day for attendees to take away. </a:t>
            </a:r>
            <a:endParaRPr lang="en-GB" sz="1600" dirty="0">
              <a:solidFill>
                <a:srgbClr val="232C2F"/>
              </a:solidFill>
            </a:endParaRPr>
          </a:p>
          <a:p>
            <a:pPr marL="0" lvl="1" indent="0">
              <a:lnSpc>
                <a:spcPct val="114000"/>
              </a:lnSpc>
              <a:spcBef>
                <a:spcPts val="0"/>
              </a:spcBef>
              <a:buNone/>
            </a:pPr>
            <a:endParaRPr lang="en-US" sz="1400" dirty="0" smtClean="0">
              <a:solidFill>
                <a:srgbClr val="232C2F"/>
              </a:solidFill>
              <a:cs typeface="Arial" pitchFamily="34" charset="0"/>
            </a:endParaRPr>
          </a:p>
        </p:txBody>
      </p:sp>
    </p:spTree>
    <p:extLst>
      <p:ext uri="{BB962C8B-B14F-4D97-AF65-F5344CB8AC3E}">
        <p14:creationId xmlns:p14="http://schemas.microsoft.com/office/powerpoint/2010/main" val="21170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r>
              <a:rPr lang="en-GB" dirty="0">
                <a:solidFill>
                  <a:srgbClr val="232C2F"/>
                </a:solidFill>
              </a:rPr>
              <a:t>Oracle Confidential</a:t>
            </a:r>
          </a:p>
        </p:txBody>
      </p:sp>
      <p:sp>
        <p:nvSpPr>
          <p:cNvPr id="6" name="Title 5"/>
          <p:cNvSpPr>
            <a:spLocks noGrp="1"/>
          </p:cNvSpPr>
          <p:nvPr>
            <p:ph type="title"/>
          </p:nvPr>
        </p:nvSpPr>
        <p:spPr/>
        <p:txBody>
          <a:bodyPr/>
          <a:lstStyle/>
          <a:p>
            <a:r>
              <a:rPr lang="en-GB" dirty="0" smtClean="0">
                <a:solidFill>
                  <a:srgbClr val="232C2F"/>
                </a:solidFill>
              </a:rPr>
              <a:t>Bronze </a:t>
            </a:r>
            <a:r>
              <a:rPr lang="en-GB" dirty="0">
                <a:solidFill>
                  <a:srgbClr val="232C2F"/>
                </a:solidFill>
              </a:rPr>
              <a:t>Sponsorship </a:t>
            </a:r>
            <a:r>
              <a:rPr lang="en-GB" dirty="0" smtClean="0">
                <a:solidFill>
                  <a:srgbClr val="232C2F"/>
                </a:solidFill>
              </a:rPr>
              <a:t>(15 </a:t>
            </a:r>
            <a:r>
              <a:rPr lang="en-GB" dirty="0">
                <a:solidFill>
                  <a:srgbClr val="232C2F"/>
                </a:solidFill>
              </a:rPr>
              <a:t>packages </a:t>
            </a:r>
            <a:r>
              <a:rPr lang="en-GB" dirty="0" smtClean="0">
                <a:solidFill>
                  <a:srgbClr val="232C2F"/>
                </a:solidFill>
              </a:rPr>
              <a:t>available)</a:t>
            </a:r>
            <a:endParaRPr lang="en-GB" dirty="0">
              <a:solidFill>
                <a:srgbClr val="232C2F"/>
              </a:solidFill>
            </a:endParaRPr>
          </a:p>
        </p:txBody>
      </p:sp>
      <p:sp>
        <p:nvSpPr>
          <p:cNvPr id="13" name="Text Placeholder 12"/>
          <p:cNvSpPr txBox="1">
            <a:spLocks/>
          </p:cNvSpPr>
          <p:nvPr/>
        </p:nvSpPr>
        <p:spPr>
          <a:xfrm>
            <a:off x="531814" y="1373741"/>
            <a:ext cx="11125198" cy="343299"/>
          </a:xfrm>
          <a:prstGeom prst="rect">
            <a:avLst/>
          </a:prstGeom>
        </p:spPr>
        <p:txBody>
          <a:bodyPr>
            <a:noAutofit/>
          </a:bodyPr>
          <a:lstStyle>
            <a:lvl1pPr marL="1588" indent="0" algn="l" defTabSz="914400" rtl="0" eaLnBrk="1" latinLnBrk="0" hangingPunct="1">
              <a:lnSpc>
                <a:spcPct val="90000"/>
              </a:lnSpc>
              <a:spcBef>
                <a:spcPts val="0"/>
              </a:spcBef>
              <a:buClr>
                <a:schemeClr val="tx1">
                  <a:lumMod val="60000"/>
                  <a:lumOff val="40000"/>
                </a:schemeClr>
              </a:buClr>
              <a:buFontTx/>
              <a:buNone/>
              <a:defRPr sz="2400" b="1" kern="1200" baseline="0">
                <a:solidFill>
                  <a:schemeClr val="tx1"/>
                </a:solidFill>
                <a:latin typeface="+mn-lt"/>
                <a:ea typeface="+mn-ea"/>
                <a:cs typeface="+mn-cs"/>
              </a:defRPr>
            </a:lvl1pPr>
            <a:lvl2pPr marL="1588" indent="0" algn="l" defTabSz="914400" rtl="0" eaLnBrk="1" latinLnBrk="0" hangingPunct="1">
              <a:lnSpc>
                <a:spcPct val="90000"/>
              </a:lnSpc>
              <a:spcBef>
                <a:spcPts val="800"/>
              </a:spcBef>
              <a:buClr>
                <a:schemeClr val="tx1">
                  <a:lumMod val="60000"/>
                  <a:lumOff val="40000"/>
                </a:schemeClr>
              </a:buClr>
              <a:buFontTx/>
              <a:buNone/>
              <a:defRPr sz="2400" kern="1200">
                <a:solidFill>
                  <a:schemeClr val="tx1"/>
                </a:solidFill>
                <a:latin typeface="+mn-lt"/>
                <a:ea typeface="+mn-ea"/>
                <a:cs typeface="+mn-cs"/>
              </a:defRPr>
            </a:lvl2pPr>
            <a:lvl3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3pPr>
            <a:lvl4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4pPr>
            <a:lvl5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5pPr>
            <a:lvl6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6pPr>
            <a:lvl7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7pPr>
            <a:lvl8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8pPr>
            <a:lvl9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9pPr>
          </a:lstStyle>
          <a:p>
            <a:pPr>
              <a:buClr>
                <a:srgbClr val="5F5F5F">
                  <a:lumMod val="60000"/>
                  <a:lumOff val="40000"/>
                </a:srgbClr>
              </a:buClr>
            </a:pPr>
            <a:endParaRPr lang="en-GB" dirty="0">
              <a:solidFill>
                <a:srgbClr val="232C2F"/>
              </a:solidFill>
            </a:endParaRPr>
          </a:p>
        </p:txBody>
      </p:sp>
      <p:sp>
        <p:nvSpPr>
          <p:cNvPr id="19" name="Content Placeholder 2"/>
          <p:cNvSpPr>
            <a:spLocks noGrp="1"/>
          </p:cNvSpPr>
          <p:nvPr>
            <p:ph sz="half" idx="1"/>
          </p:nvPr>
        </p:nvSpPr>
        <p:spPr>
          <a:xfrm>
            <a:off x="531814" y="1373741"/>
            <a:ext cx="5410199" cy="4419600"/>
          </a:xfrm>
        </p:spPr>
        <p:txBody>
          <a:bodyPr rtlCol="0">
            <a:noAutofit/>
          </a:bodyPr>
          <a:lstStyle/>
          <a:p>
            <a:pPr>
              <a:lnSpc>
                <a:spcPct val="114000"/>
              </a:lnSpc>
              <a:spcBef>
                <a:spcPts val="0"/>
              </a:spcBef>
            </a:pPr>
            <a:endParaRPr lang="en-GB" sz="1800" dirty="0" smtClean="0">
              <a:solidFill>
                <a:srgbClr val="232C2F"/>
              </a:solidFill>
            </a:endParaRPr>
          </a:p>
          <a:p>
            <a:pPr>
              <a:lnSpc>
                <a:spcPct val="114000"/>
              </a:lnSpc>
              <a:spcBef>
                <a:spcPts val="0"/>
              </a:spcBef>
            </a:pPr>
            <a:endParaRPr lang="en-GB" sz="1800" dirty="0" smtClean="0">
              <a:solidFill>
                <a:srgbClr val="232C2F"/>
              </a:solidFill>
            </a:endParaRPr>
          </a:p>
          <a:p>
            <a:pPr>
              <a:lnSpc>
                <a:spcPct val="114000"/>
              </a:lnSpc>
              <a:spcBef>
                <a:spcPts val="0"/>
              </a:spcBef>
            </a:pPr>
            <a:r>
              <a:rPr lang="en-GB" sz="1800" dirty="0" smtClean="0">
                <a:solidFill>
                  <a:srgbClr val="232C2F"/>
                </a:solidFill>
              </a:rPr>
              <a:t>Positioned </a:t>
            </a:r>
            <a:r>
              <a:rPr lang="en-GB" sz="1800" dirty="0">
                <a:solidFill>
                  <a:srgbClr val="232C2F"/>
                </a:solidFill>
              </a:rPr>
              <a:t>as </a:t>
            </a:r>
            <a:r>
              <a:rPr lang="en-GB" sz="1800" dirty="0" smtClean="0">
                <a:solidFill>
                  <a:srgbClr val="232C2F"/>
                </a:solidFill>
              </a:rPr>
              <a:t>Bronze </a:t>
            </a:r>
            <a:r>
              <a:rPr lang="en-GB" sz="1800" dirty="0">
                <a:solidFill>
                  <a:srgbClr val="232C2F"/>
                </a:solidFill>
              </a:rPr>
              <a:t>Sponsor </a:t>
            </a:r>
            <a:r>
              <a:rPr lang="en-GB" sz="1800" dirty="0" smtClean="0">
                <a:solidFill>
                  <a:srgbClr val="232C2F"/>
                </a:solidFill>
              </a:rPr>
              <a:t>for event</a:t>
            </a:r>
          </a:p>
          <a:p>
            <a:pPr marL="0" indent="0">
              <a:lnSpc>
                <a:spcPct val="114000"/>
              </a:lnSpc>
              <a:spcBef>
                <a:spcPts val="0"/>
              </a:spcBef>
              <a:buNone/>
            </a:pPr>
            <a:r>
              <a:rPr lang="en-GB" sz="1800" b="1" dirty="0" smtClean="0">
                <a:solidFill>
                  <a:srgbClr val="232C2F"/>
                </a:solidFill>
              </a:rPr>
              <a:t>Marketing </a:t>
            </a:r>
            <a:r>
              <a:rPr lang="en-GB" sz="1800" b="1" dirty="0">
                <a:solidFill>
                  <a:srgbClr val="232C2F"/>
                </a:solidFill>
              </a:rPr>
              <a:t>and Branding</a:t>
            </a:r>
          </a:p>
          <a:p>
            <a:pPr marL="285750" indent="-285750">
              <a:lnSpc>
                <a:spcPct val="114000"/>
              </a:lnSpc>
              <a:spcBef>
                <a:spcPts val="0"/>
              </a:spcBef>
            </a:pPr>
            <a:r>
              <a:rPr lang="en-GB" sz="1800" dirty="0">
                <a:solidFill>
                  <a:srgbClr val="232C2F"/>
                </a:solidFill>
              </a:rPr>
              <a:t>Logo placement on the following:</a:t>
            </a:r>
          </a:p>
          <a:p>
            <a:pPr lvl="1">
              <a:lnSpc>
                <a:spcPct val="114000"/>
              </a:lnSpc>
              <a:spcBef>
                <a:spcPts val="0"/>
              </a:spcBef>
            </a:pPr>
            <a:r>
              <a:rPr lang="en-GB" sz="1800" dirty="0" smtClean="0">
                <a:solidFill>
                  <a:srgbClr val="232C2F"/>
                </a:solidFill>
              </a:rPr>
              <a:t>Banner </a:t>
            </a:r>
            <a:endParaRPr lang="en-GB" sz="1800" dirty="0">
              <a:solidFill>
                <a:srgbClr val="232C2F"/>
              </a:solidFill>
            </a:endParaRPr>
          </a:p>
          <a:p>
            <a:pPr lvl="1">
              <a:lnSpc>
                <a:spcPct val="114000"/>
              </a:lnSpc>
              <a:spcBef>
                <a:spcPts val="0"/>
              </a:spcBef>
            </a:pPr>
            <a:r>
              <a:rPr lang="en-GB" sz="1800" dirty="0">
                <a:solidFill>
                  <a:srgbClr val="232C2F"/>
                </a:solidFill>
              </a:rPr>
              <a:t>t</a:t>
            </a:r>
            <a:r>
              <a:rPr lang="en-GB" sz="1800" dirty="0" smtClean="0">
                <a:solidFill>
                  <a:srgbClr val="232C2F"/>
                </a:solidFill>
              </a:rPr>
              <a:t>-shirts</a:t>
            </a:r>
            <a:endParaRPr lang="en-GB" sz="1800" dirty="0">
              <a:solidFill>
                <a:srgbClr val="232C2F"/>
              </a:solidFill>
            </a:endParaRPr>
          </a:p>
          <a:p>
            <a:pPr marL="285750" indent="-285750">
              <a:lnSpc>
                <a:spcPct val="114000"/>
              </a:lnSpc>
              <a:spcBef>
                <a:spcPts val="0"/>
              </a:spcBef>
            </a:pPr>
            <a:r>
              <a:rPr lang="en-GB" sz="1800" dirty="0">
                <a:solidFill>
                  <a:srgbClr val="232C2F"/>
                </a:solidFill>
              </a:rPr>
              <a:t>Social media coverage on Twitter, Facebook, LinkedIn, Instagram, Internal Oracle Intranet</a:t>
            </a:r>
          </a:p>
          <a:p>
            <a:pPr marL="285750" indent="-285750">
              <a:lnSpc>
                <a:spcPct val="114000"/>
              </a:lnSpc>
              <a:spcBef>
                <a:spcPts val="0"/>
              </a:spcBef>
            </a:pPr>
            <a:r>
              <a:rPr lang="en-GB" sz="1800" dirty="0" smtClean="0">
                <a:solidFill>
                  <a:srgbClr val="232C2F"/>
                </a:solidFill>
              </a:rPr>
              <a:t>Allow sponsors to bring their own merchandise or goody bags that can be setup on the day for attendees to take away. </a:t>
            </a:r>
            <a:endParaRPr lang="en-GB" sz="1800" dirty="0">
              <a:solidFill>
                <a:srgbClr val="232C2F"/>
              </a:solidFill>
            </a:endParaRPr>
          </a:p>
          <a:p>
            <a:pPr marL="0" lvl="1" indent="0">
              <a:lnSpc>
                <a:spcPct val="114000"/>
              </a:lnSpc>
              <a:spcBef>
                <a:spcPts val="0"/>
              </a:spcBef>
              <a:buNone/>
            </a:pPr>
            <a:endParaRPr lang="en-US" sz="1800" dirty="0" smtClean="0">
              <a:solidFill>
                <a:srgbClr val="232C2F"/>
              </a:solidFill>
              <a:cs typeface="Arial" pitchFamily="34" charset="0"/>
            </a:endParaRPr>
          </a:p>
        </p:txBody>
      </p:sp>
    </p:spTree>
    <p:extLst>
      <p:ext uri="{BB962C8B-B14F-4D97-AF65-F5344CB8AC3E}">
        <p14:creationId xmlns:p14="http://schemas.microsoft.com/office/powerpoint/2010/main" val="4131613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531813" y="3939544"/>
            <a:ext cx="11125200" cy="1371600"/>
          </a:xfrm>
        </p:spPr>
        <p:txBody>
          <a:bodyPr/>
          <a:lstStyle/>
          <a:p>
            <a:r>
              <a:rPr lang="en-GB" dirty="0"/>
              <a:t>Venues &amp; Floorplans</a:t>
            </a:r>
          </a:p>
        </p:txBody>
      </p:sp>
      <p:sp>
        <p:nvSpPr>
          <p:cNvPr id="8" name="Subtitle 7"/>
          <p:cNvSpPr>
            <a:spLocks noGrp="1"/>
          </p:cNvSpPr>
          <p:nvPr>
            <p:ph type="body" idx="1"/>
          </p:nvPr>
        </p:nvSpPr>
        <p:spPr>
          <a:xfrm>
            <a:off x="531813" y="5377818"/>
            <a:ext cx="11125200" cy="914400"/>
          </a:xfrm>
        </p:spPr>
        <p:txBody>
          <a:bodyPr/>
          <a:lstStyle/>
          <a:p>
            <a:r>
              <a:rPr lang="en-GB" i="1" dirty="0"/>
              <a:t>Please note exact locations for </a:t>
            </a:r>
            <a:r>
              <a:rPr lang="en-GB" i="1" dirty="0" smtClean="0"/>
              <a:t>sponsor </a:t>
            </a:r>
            <a:r>
              <a:rPr lang="en-GB" i="1" dirty="0"/>
              <a:t>exhibition stands are </a:t>
            </a:r>
            <a:r>
              <a:rPr lang="en-GB" i="1" dirty="0" smtClean="0"/>
              <a:t>TBC and the floorplans simply give a draft indication on the exhibition layout.</a:t>
            </a:r>
            <a:endParaRPr lang="en-GB" i="1"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1812" y="1308847"/>
            <a:ext cx="11101835" cy="3108513"/>
          </a:xfrm>
          <a:prstGeom prst="rect">
            <a:avLst/>
          </a:prstGeom>
        </p:spPr>
      </p:pic>
    </p:spTree>
    <p:extLst>
      <p:ext uri="{BB962C8B-B14F-4D97-AF65-F5344CB8AC3E}">
        <p14:creationId xmlns:p14="http://schemas.microsoft.com/office/powerpoint/2010/main" val="2962366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pPr>
              <a:defRPr/>
            </a:pPr>
            <a:r>
              <a:rPr lang="en-US" dirty="0">
                <a:solidFill>
                  <a:srgbClr val="5F5F5F"/>
                </a:solidFill>
              </a:rPr>
              <a:t>Confidential – Oracle Internal</a:t>
            </a:r>
          </a:p>
        </p:txBody>
      </p:sp>
      <p:sp>
        <p:nvSpPr>
          <p:cNvPr id="17" name="Text Placeholder 15"/>
          <p:cNvSpPr txBox="1">
            <a:spLocks/>
          </p:cNvSpPr>
          <p:nvPr/>
        </p:nvSpPr>
        <p:spPr bwMode="auto">
          <a:xfrm>
            <a:off x="531813" y="1098522"/>
            <a:ext cx="11125199" cy="343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Autofit/>
          </a:bodyPr>
          <a:lstStyle>
            <a:lvl1pPr marL="1588" indent="0" algn="l" rtl="0" eaLnBrk="0" fontAlgn="base" hangingPunct="0">
              <a:lnSpc>
                <a:spcPct val="90000"/>
              </a:lnSpc>
              <a:spcBef>
                <a:spcPts val="0"/>
              </a:spcBef>
              <a:spcAft>
                <a:spcPct val="0"/>
              </a:spcAft>
              <a:buClr>
                <a:srgbClr val="9F9F9F"/>
              </a:buClr>
              <a:buFontTx/>
              <a:buNone/>
              <a:defRPr sz="2400" b="1" kern="1200" baseline="0">
                <a:solidFill>
                  <a:schemeClr val="tx1"/>
                </a:solidFill>
                <a:latin typeface="+mn-lt"/>
                <a:ea typeface="+mn-ea"/>
                <a:cs typeface="+mn-cs"/>
              </a:defRPr>
            </a:lvl1pPr>
            <a:lvl2pPr marL="1588" indent="0" algn="l" rtl="0" eaLnBrk="0" fontAlgn="base" hangingPunct="0">
              <a:lnSpc>
                <a:spcPct val="90000"/>
              </a:lnSpc>
              <a:spcBef>
                <a:spcPts val="800"/>
              </a:spcBef>
              <a:spcAft>
                <a:spcPct val="0"/>
              </a:spcAft>
              <a:buClr>
                <a:srgbClr val="9F9F9F"/>
              </a:buClr>
              <a:buFontTx/>
              <a:buNone/>
              <a:defRPr sz="2400" kern="1200">
                <a:solidFill>
                  <a:schemeClr val="tx1"/>
                </a:solidFill>
                <a:latin typeface="+mn-lt"/>
                <a:ea typeface="+mn-ea"/>
                <a:cs typeface="+mn-cs"/>
              </a:defRPr>
            </a:lvl2pPr>
            <a:lvl3pPr marL="1588" indent="0" algn="l" rtl="0" eaLnBrk="0" fontAlgn="base" hangingPunct="0">
              <a:lnSpc>
                <a:spcPct val="90000"/>
              </a:lnSpc>
              <a:spcBef>
                <a:spcPts val="600"/>
              </a:spcBef>
              <a:spcAft>
                <a:spcPct val="0"/>
              </a:spcAft>
              <a:buClr>
                <a:srgbClr val="9F9F9F"/>
              </a:buClr>
              <a:buFontTx/>
              <a:buNone/>
              <a:defRPr sz="2400" kern="1200">
                <a:solidFill>
                  <a:schemeClr val="tx1"/>
                </a:solidFill>
                <a:latin typeface="+mn-lt"/>
                <a:ea typeface="+mn-ea"/>
                <a:cs typeface="+mn-cs"/>
              </a:defRPr>
            </a:lvl3pPr>
            <a:lvl4pPr marL="1588" indent="0" algn="l" rtl="0" eaLnBrk="0" fontAlgn="base" hangingPunct="0">
              <a:lnSpc>
                <a:spcPct val="90000"/>
              </a:lnSpc>
              <a:spcBef>
                <a:spcPts val="600"/>
              </a:spcBef>
              <a:spcAft>
                <a:spcPct val="0"/>
              </a:spcAft>
              <a:buClr>
                <a:srgbClr val="9F9F9F"/>
              </a:buClr>
              <a:buFontTx/>
              <a:buNone/>
              <a:defRPr sz="2400" kern="1200">
                <a:solidFill>
                  <a:schemeClr val="tx1"/>
                </a:solidFill>
                <a:latin typeface="+mn-lt"/>
                <a:ea typeface="+mn-ea"/>
                <a:cs typeface="+mn-cs"/>
              </a:defRPr>
            </a:lvl4pPr>
            <a:lvl5pPr marL="1588" indent="0" algn="l" rtl="0" eaLnBrk="0" fontAlgn="base" hangingPunct="0">
              <a:lnSpc>
                <a:spcPct val="90000"/>
              </a:lnSpc>
              <a:spcBef>
                <a:spcPts val="600"/>
              </a:spcBef>
              <a:spcAft>
                <a:spcPct val="0"/>
              </a:spcAft>
              <a:buClr>
                <a:srgbClr val="9F9F9F"/>
              </a:buClr>
              <a:buFontTx/>
              <a:buNone/>
              <a:defRPr sz="2400" kern="1200">
                <a:solidFill>
                  <a:schemeClr val="tx1"/>
                </a:solidFill>
                <a:latin typeface="+mn-lt"/>
                <a:ea typeface="+mn-ea"/>
                <a:cs typeface="+mn-cs"/>
              </a:defRPr>
            </a:lvl5pPr>
            <a:lvl6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6pPr>
            <a:lvl7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7pPr>
            <a:lvl8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8pPr>
            <a:lvl9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9pPr>
          </a:lstStyle>
          <a:p>
            <a:pPr marL="1588" marR="0" lvl="0" indent="0" algn="l" defTabSz="914400" rtl="0" eaLnBrk="0" fontAlgn="base" latinLnBrk="0" hangingPunct="0">
              <a:lnSpc>
                <a:spcPct val="90000"/>
              </a:lnSpc>
              <a:spcBef>
                <a:spcPts val="0"/>
              </a:spcBef>
              <a:spcAft>
                <a:spcPct val="0"/>
              </a:spcAft>
              <a:buClr>
                <a:srgbClr val="9F9F9F"/>
              </a:buClr>
              <a:buSzTx/>
              <a:buFontTx/>
              <a:buNone/>
              <a:tabLst/>
              <a:defRPr/>
            </a:pPr>
            <a:r>
              <a:rPr kumimoji="0" lang="en-GB" sz="2400" b="1" i="0" u="none" strike="noStrike" kern="1200" cap="none" spc="0" normalizeH="0" baseline="0" noProof="0" dirty="0" smtClean="0">
                <a:ln>
                  <a:noFill/>
                </a:ln>
                <a:solidFill>
                  <a:srgbClr val="5F5F5F"/>
                </a:solidFill>
                <a:effectLst/>
                <a:uLnTx/>
                <a:uFillTx/>
                <a:latin typeface="Calibri"/>
                <a:ea typeface="+mn-ea"/>
                <a:cs typeface="+mn-cs"/>
              </a:rPr>
              <a:t>Draft Floorplan</a:t>
            </a:r>
            <a:endParaRPr kumimoji="0" lang="en-GB" sz="2400" b="1" i="0" u="none" strike="noStrike" kern="1200" cap="none" spc="0" normalizeH="0" baseline="0" noProof="0" dirty="0">
              <a:ln>
                <a:noFill/>
              </a:ln>
              <a:solidFill>
                <a:srgbClr val="5F5F5F"/>
              </a:solidFill>
              <a:effectLst/>
              <a:uLnTx/>
              <a:uFillTx/>
              <a:latin typeface="Calibri"/>
              <a:ea typeface="+mn-ea"/>
              <a:cs typeface="+mn-cs"/>
            </a:endParaRPr>
          </a:p>
        </p:txBody>
      </p:sp>
      <p:sp>
        <p:nvSpPr>
          <p:cNvPr id="18" name="Title 5"/>
          <p:cNvSpPr txBox="1">
            <a:spLocks/>
          </p:cNvSpPr>
          <p:nvPr/>
        </p:nvSpPr>
        <p:spPr bwMode="auto">
          <a:xfrm>
            <a:off x="531813" y="160106"/>
            <a:ext cx="11125200" cy="88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rtl="0" eaLnBrk="0" fontAlgn="base" hangingPunct="0">
              <a:lnSpc>
                <a:spcPct val="80000"/>
              </a:lnSpc>
              <a:spcBef>
                <a:spcPct val="0"/>
              </a:spcBef>
              <a:spcAft>
                <a:spcPct val="0"/>
              </a:spcAft>
              <a:defRPr sz="3600" kern="1200">
                <a:solidFill>
                  <a:schemeClr val="tx1"/>
                </a:solidFill>
                <a:latin typeface="+mj-lt"/>
                <a:ea typeface="+mj-ea"/>
                <a:cs typeface="+mj-cs"/>
              </a:defRPr>
            </a:lvl1pPr>
            <a:lvl2pPr algn="l" rtl="0" eaLnBrk="0" fontAlgn="base" hangingPunct="0">
              <a:lnSpc>
                <a:spcPct val="80000"/>
              </a:lnSpc>
              <a:spcBef>
                <a:spcPct val="0"/>
              </a:spcBef>
              <a:spcAft>
                <a:spcPct val="0"/>
              </a:spcAft>
              <a:defRPr sz="3600">
                <a:solidFill>
                  <a:schemeClr val="tx1"/>
                </a:solidFill>
                <a:latin typeface="Calibri" pitchFamily="34" charset="0"/>
              </a:defRPr>
            </a:lvl2pPr>
            <a:lvl3pPr algn="l" rtl="0" eaLnBrk="0" fontAlgn="base" hangingPunct="0">
              <a:lnSpc>
                <a:spcPct val="80000"/>
              </a:lnSpc>
              <a:spcBef>
                <a:spcPct val="0"/>
              </a:spcBef>
              <a:spcAft>
                <a:spcPct val="0"/>
              </a:spcAft>
              <a:defRPr sz="3600">
                <a:solidFill>
                  <a:schemeClr val="tx1"/>
                </a:solidFill>
                <a:latin typeface="Calibri" pitchFamily="34" charset="0"/>
              </a:defRPr>
            </a:lvl3pPr>
            <a:lvl4pPr algn="l" rtl="0" eaLnBrk="0" fontAlgn="base" hangingPunct="0">
              <a:lnSpc>
                <a:spcPct val="80000"/>
              </a:lnSpc>
              <a:spcBef>
                <a:spcPct val="0"/>
              </a:spcBef>
              <a:spcAft>
                <a:spcPct val="0"/>
              </a:spcAft>
              <a:defRPr sz="3600">
                <a:solidFill>
                  <a:schemeClr val="tx1"/>
                </a:solidFill>
                <a:latin typeface="Calibri" pitchFamily="34" charset="0"/>
              </a:defRPr>
            </a:lvl4pPr>
            <a:lvl5pPr algn="l" rtl="0" eaLnBrk="0" fontAlgn="base" hangingPunct="0">
              <a:lnSpc>
                <a:spcPct val="80000"/>
              </a:lnSpc>
              <a:spcBef>
                <a:spcPct val="0"/>
              </a:spcBef>
              <a:spcAft>
                <a:spcPct val="0"/>
              </a:spcAft>
              <a:defRPr sz="3600">
                <a:solidFill>
                  <a:schemeClr val="tx1"/>
                </a:solidFill>
                <a:latin typeface="Calibri" pitchFamily="34" charset="0"/>
              </a:defRPr>
            </a:lvl5pPr>
            <a:lvl6pPr marL="457200" algn="l" rtl="0" fontAlgn="base">
              <a:lnSpc>
                <a:spcPct val="80000"/>
              </a:lnSpc>
              <a:spcBef>
                <a:spcPct val="0"/>
              </a:spcBef>
              <a:spcAft>
                <a:spcPct val="0"/>
              </a:spcAft>
              <a:defRPr sz="3600">
                <a:solidFill>
                  <a:schemeClr val="tx1"/>
                </a:solidFill>
                <a:latin typeface="Calibri" pitchFamily="34" charset="0"/>
              </a:defRPr>
            </a:lvl6pPr>
            <a:lvl7pPr marL="914400" algn="l" rtl="0" fontAlgn="base">
              <a:lnSpc>
                <a:spcPct val="80000"/>
              </a:lnSpc>
              <a:spcBef>
                <a:spcPct val="0"/>
              </a:spcBef>
              <a:spcAft>
                <a:spcPct val="0"/>
              </a:spcAft>
              <a:defRPr sz="3600">
                <a:solidFill>
                  <a:schemeClr val="tx1"/>
                </a:solidFill>
                <a:latin typeface="Calibri" pitchFamily="34" charset="0"/>
              </a:defRPr>
            </a:lvl7pPr>
            <a:lvl8pPr marL="1371600" algn="l" rtl="0" fontAlgn="base">
              <a:lnSpc>
                <a:spcPct val="80000"/>
              </a:lnSpc>
              <a:spcBef>
                <a:spcPct val="0"/>
              </a:spcBef>
              <a:spcAft>
                <a:spcPct val="0"/>
              </a:spcAft>
              <a:defRPr sz="3600">
                <a:solidFill>
                  <a:schemeClr val="tx1"/>
                </a:solidFill>
                <a:latin typeface="Calibri" pitchFamily="34" charset="0"/>
              </a:defRPr>
            </a:lvl8pPr>
            <a:lvl9pPr marL="1828800" algn="l" rtl="0" fontAlgn="base">
              <a:lnSpc>
                <a:spcPct val="80000"/>
              </a:lnSpc>
              <a:spcBef>
                <a:spcPct val="0"/>
              </a:spcBef>
              <a:spcAft>
                <a:spcPct val="0"/>
              </a:spcAft>
              <a:defRPr sz="3600">
                <a:solidFill>
                  <a:schemeClr val="tx1"/>
                </a:solidFill>
                <a:latin typeface="Calibri" pitchFamily="34" charset="0"/>
              </a:defRPr>
            </a:lvl9pPr>
          </a:lstStyle>
          <a:p>
            <a:pPr marL="0" marR="0" lvl="0" indent="0" algn="l" defTabSz="914400" rtl="0" eaLnBrk="0" fontAlgn="base" latinLnBrk="0" hangingPunct="0">
              <a:lnSpc>
                <a:spcPct val="80000"/>
              </a:lnSpc>
              <a:spcBef>
                <a:spcPct val="0"/>
              </a:spcBef>
              <a:spcAft>
                <a:spcPct val="0"/>
              </a:spcAft>
              <a:buClrTx/>
              <a:buSzTx/>
              <a:buFontTx/>
              <a:buNone/>
              <a:tabLst/>
              <a:defRPr/>
            </a:pPr>
            <a:r>
              <a:rPr kumimoji="0" lang="en-US" sz="3600" b="0" i="0" u="none" strike="noStrike" kern="1200" cap="none" spc="0" normalizeH="0" baseline="0" noProof="0" dirty="0" smtClean="0">
                <a:ln>
                  <a:noFill/>
                </a:ln>
                <a:solidFill>
                  <a:srgbClr val="5F5F5F"/>
                </a:solidFill>
                <a:effectLst/>
                <a:uLnTx/>
                <a:uFillTx/>
                <a:latin typeface="Calibri"/>
                <a:ea typeface="+mj-ea"/>
                <a:cs typeface="+mj-cs"/>
              </a:rPr>
              <a:t>Oracle London City Office, Knightsbridge,</a:t>
            </a:r>
            <a:r>
              <a:rPr kumimoji="0" lang="en-US" sz="3600" b="0" i="0" u="none" strike="noStrike" kern="1200" cap="none" spc="0" normalizeH="0" noProof="0" dirty="0" smtClean="0">
                <a:ln>
                  <a:noFill/>
                </a:ln>
                <a:solidFill>
                  <a:srgbClr val="5F5F5F"/>
                </a:solidFill>
                <a:effectLst/>
                <a:uLnTx/>
                <a:uFillTx/>
                <a:latin typeface="Calibri"/>
                <a:ea typeface="+mj-ea"/>
                <a:cs typeface="+mj-cs"/>
              </a:rPr>
              <a:t> </a:t>
            </a:r>
            <a:r>
              <a:rPr kumimoji="0" lang="en-US" sz="3600" b="0" i="0" u="none" strike="noStrike" kern="1200" cap="none" spc="0" normalizeH="0" baseline="0" noProof="0" dirty="0" smtClean="0">
                <a:ln>
                  <a:noFill/>
                </a:ln>
                <a:solidFill>
                  <a:srgbClr val="5F5F5F"/>
                </a:solidFill>
                <a:effectLst/>
                <a:uLnTx/>
                <a:uFillTx/>
                <a:latin typeface="Calibri"/>
                <a:ea typeface="+mj-ea"/>
                <a:cs typeface="+mj-cs"/>
              </a:rPr>
              <a:t>30</a:t>
            </a:r>
            <a:r>
              <a:rPr kumimoji="0" lang="en-US" sz="3600" b="0" i="0" u="none" strike="noStrike" kern="1200" cap="none" spc="0" normalizeH="0" baseline="30000" noProof="0" dirty="0" smtClean="0">
                <a:ln>
                  <a:noFill/>
                </a:ln>
                <a:solidFill>
                  <a:srgbClr val="5F5F5F"/>
                </a:solidFill>
                <a:effectLst/>
                <a:uLnTx/>
                <a:uFillTx/>
                <a:latin typeface="Calibri"/>
                <a:ea typeface="+mj-ea"/>
                <a:cs typeface="+mj-cs"/>
              </a:rPr>
              <a:t>th</a:t>
            </a:r>
            <a:r>
              <a:rPr kumimoji="0" lang="en-US" sz="3600" b="0" i="0" u="none" strike="noStrike" kern="1200" cap="none" spc="0" normalizeH="0" baseline="0" noProof="0" dirty="0" smtClean="0">
                <a:ln>
                  <a:noFill/>
                </a:ln>
                <a:solidFill>
                  <a:srgbClr val="5F5F5F"/>
                </a:solidFill>
                <a:effectLst/>
                <a:uLnTx/>
                <a:uFillTx/>
                <a:latin typeface="Calibri"/>
                <a:ea typeface="+mj-ea"/>
                <a:cs typeface="+mj-cs"/>
              </a:rPr>
              <a:t> June - 1</a:t>
            </a:r>
            <a:r>
              <a:rPr kumimoji="0" lang="en-US" sz="3600" b="0" i="0" u="none" strike="noStrike" kern="1200" cap="none" spc="0" normalizeH="0" baseline="30000" noProof="0" dirty="0" smtClean="0">
                <a:ln>
                  <a:noFill/>
                </a:ln>
                <a:solidFill>
                  <a:srgbClr val="5F5F5F"/>
                </a:solidFill>
                <a:effectLst/>
                <a:uLnTx/>
                <a:uFillTx/>
                <a:latin typeface="Calibri"/>
                <a:ea typeface="+mj-ea"/>
                <a:cs typeface="+mj-cs"/>
              </a:rPr>
              <a:t>st</a:t>
            </a:r>
            <a:r>
              <a:rPr kumimoji="0" lang="en-US" sz="3600" b="0" i="0" u="none" strike="noStrike" kern="1200" cap="none" spc="0" normalizeH="0" baseline="0" noProof="0" dirty="0" smtClean="0">
                <a:ln>
                  <a:noFill/>
                </a:ln>
                <a:solidFill>
                  <a:srgbClr val="5F5F5F"/>
                </a:solidFill>
                <a:effectLst/>
                <a:uLnTx/>
                <a:uFillTx/>
                <a:latin typeface="Calibri"/>
                <a:ea typeface="+mj-ea"/>
                <a:cs typeface="+mj-cs"/>
              </a:rPr>
              <a:t> July</a:t>
            </a:r>
            <a:endParaRPr kumimoji="0" lang="en-GB" sz="3600" b="0" i="0" u="none" strike="noStrike" kern="1200" cap="none" spc="0" normalizeH="0" baseline="0" noProof="0" dirty="0">
              <a:ln>
                <a:noFill/>
              </a:ln>
              <a:solidFill>
                <a:srgbClr val="5F5F5F"/>
              </a:solidFill>
              <a:effectLst/>
              <a:uLnTx/>
              <a:uFillTx/>
              <a:latin typeface="Calibri"/>
              <a:ea typeface="+mj-ea"/>
              <a:cs typeface="+mj-cs"/>
            </a:endParaRPr>
          </a:p>
        </p:txBody>
      </p:sp>
      <p:sp>
        <p:nvSpPr>
          <p:cNvPr id="19" name="Text Placeholder 6"/>
          <p:cNvSpPr txBox="1">
            <a:spLocks/>
          </p:cNvSpPr>
          <p:nvPr/>
        </p:nvSpPr>
        <p:spPr>
          <a:xfrm>
            <a:off x="531814" y="1491237"/>
            <a:ext cx="11125198" cy="343299"/>
          </a:xfrm>
          <a:prstGeom prst="rect">
            <a:avLst/>
          </a:prstGeom>
        </p:spPr>
        <p:txBody>
          <a:bodyPr vert="horz" lIns="0" tIns="0" rIns="0" bIns="0" rtlCol="0">
            <a:noAutofit/>
          </a:bodyPr>
          <a:lstStyle>
            <a:lvl1pPr marL="1588" indent="0" algn="l" defTabSz="914400" rtl="0" eaLnBrk="1" latinLnBrk="0" hangingPunct="1">
              <a:lnSpc>
                <a:spcPct val="90000"/>
              </a:lnSpc>
              <a:spcBef>
                <a:spcPts val="0"/>
              </a:spcBef>
              <a:buClr>
                <a:schemeClr val="tx1">
                  <a:lumMod val="60000"/>
                  <a:lumOff val="40000"/>
                </a:schemeClr>
              </a:buClr>
              <a:buFontTx/>
              <a:buNone/>
              <a:defRPr sz="2400" b="1" kern="1200" baseline="0">
                <a:solidFill>
                  <a:schemeClr val="tx1"/>
                </a:solidFill>
                <a:latin typeface="+mn-lt"/>
                <a:ea typeface="+mn-ea"/>
                <a:cs typeface="+mn-cs"/>
              </a:defRPr>
            </a:lvl1pPr>
            <a:lvl2pPr marL="1588" indent="0" algn="l" defTabSz="914400" rtl="0" eaLnBrk="1" latinLnBrk="0" hangingPunct="1">
              <a:lnSpc>
                <a:spcPct val="90000"/>
              </a:lnSpc>
              <a:spcBef>
                <a:spcPts val="800"/>
              </a:spcBef>
              <a:buClr>
                <a:schemeClr val="tx1">
                  <a:lumMod val="60000"/>
                  <a:lumOff val="40000"/>
                </a:schemeClr>
              </a:buClr>
              <a:buFontTx/>
              <a:buNone/>
              <a:defRPr sz="2400" kern="1200">
                <a:solidFill>
                  <a:schemeClr val="tx1"/>
                </a:solidFill>
                <a:latin typeface="+mn-lt"/>
                <a:ea typeface="+mn-ea"/>
                <a:cs typeface="+mn-cs"/>
              </a:defRPr>
            </a:lvl2pPr>
            <a:lvl3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3pPr>
            <a:lvl4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4pPr>
            <a:lvl5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5pPr>
            <a:lvl6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6pPr>
            <a:lvl7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7pPr>
            <a:lvl8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8pPr>
            <a:lvl9pPr marL="1588" indent="0" algn="l" defTabSz="914400" rtl="0" eaLnBrk="1" latinLnBrk="0" hangingPunct="1">
              <a:lnSpc>
                <a:spcPct val="90000"/>
              </a:lnSpc>
              <a:spcBef>
                <a:spcPts val="600"/>
              </a:spcBef>
              <a:buClr>
                <a:schemeClr val="tx1">
                  <a:lumMod val="60000"/>
                  <a:lumOff val="40000"/>
                </a:schemeClr>
              </a:buClr>
              <a:buFontTx/>
              <a:buNone/>
              <a:defRPr sz="2400" kern="1200">
                <a:solidFill>
                  <a:schemeClr val="tx1"/>
                </a:solidFill>
                <a:latin typeface="+mn-lt"/>
                <a:ea typeface="+mn-ea"/>
                <a:cs typeface="+mn-cs"/>
              </a:defRPr>
            </a:lvl9pPr>
          </a:lstStyle>
          <a:p>
            <a:pPr lvl="0">
              <a:buClr>
                <a:srgbClr val="5F5F5F">
                  <a:lumMod val="60000"/>
                  <a:lumOff val="40000"/>
                </a:srgbClr>
              </a:buClr>
            </a:pPr>
            <a:r>
              <a:rPr lang="en-GB" sz="2000" b="0" dirty="0">
                <a:solidFill>
                  <a:srgbClr val="5F5F5F"/>
                </a:solidFill>
              </a:rPr>
              <a:t>Floor 5</a:t>
            </a:r>
            <a:r>
              <a:rPr lang="en-GB" sz="2000" b="0" dirty="0" smtClean="0">
                <a:solidFill>
                  <a:srgbClr val="5F5F5F"/>
                </a:solidFill>
              </a:rPr>
              <a:t>, Knightsbridge</a:t>
            </a:r>
            <a:r>
              <a:rPr kumimoji="0" lang="en-GB" sz="2000" b="0" i="0" u="none" strike="noStrike" kern="1200" cap="none" spc="0" normalizeH="0" baseline="0" noProof="0" dirty="0" smtClean="0">
                <a:ln>
                  <a:noFill/>
                </a:ln>
                <a:solidFill>
                  <a:srgbClr val="5F5F5F"/>
                </a:solidFill>
                <a:effectLst/>
                <a:uLnTx/>
                <a:uFillTx/>
                <a:latin typeface="Calibri"/>
                <a:ea typeface="+mn-ea"/>
                <a:cs typeface="+mn-cs"/>
              </a:rPr>
              <a:t> </a:t>
            </a:r>
          </a:p>
          <a:p>
            <a:pPr lvl="0">
              <a:buClr>
                <a:srgbClr val="5F5F5F">
                  <a:lumMod val="60000"/>
                  <a:lumOff val="40000"/>
                </a:srgbClr>
              </a:buClr>
            </a:pPr>
            <a:r>
              <a:rPr kumimoji="0" lang="en-GB" sz="2000" b="0" i="0" u="none" strike="noStrike" kern="1200" cap="none" spc="0" normalizeH="0" baseline="0" noProof="0" dirty="0" smtClean="0">
                <a:ln>
                  <a:noFill/>
                </a:ln>
                <a:solidFill>
                  <a:srgbClr val="5F5F5F"/>
                </a:solidFill>
                <a:effectLst/>
                <a:uLnTx/>
                <a:uFillTx/>
                <a:latin typeface="Calibri"/>
                <a:ea typeface="+mn-ea"/>
                <a:cs typeface="+mn-cs"/>
              </a:rPr>
              <a:t>(</a:t>
            </a:r>
            <a:r>
              <a:rPr lang="en-GB" sz="2000" b="0" noProof="0" dirty="0" smtClean="0">
                <a:solidFill>
                  <a:srgbClr val="5F5F5F"/>
                </a:solidFill>
              </a:rPr>
              <a:t>Breakout</a:t>
            </a:r>
            <a:r>
              <a:rPr lang="en-GB" sz="2000" b="0" dirty="0" smtClean="0">
                <a:solidFill>
                  <a:srgbClr val="5F5F5F"/>
                </a:solidFill>
              </a:rPr>
              <a:t> </a:t>
            </a:r>
            <a:r>
              <a:rPr lang="en-GB" sz="2000" b="0" dirty="0">
                <a:solidFill>
                  <a:srgbClr val="5F5F5F"/>
                </a:solidFill>
              </a:rPr>
              <a:t>and Catering Area</a:t>
            </a:r>
            <a:r>
              <a:rPr kumimoji="0" lang="en-GB" sz="2000" b="0" i="0" u="none" strike="noStrike" kern="1200" cap="none" spc="0" normalizeH="0" baseline="0" noProof="0" dirty="0">
                <a:ln>
                  <a:noFill/>
                </a:ln>
                <a:solidFill>
                  <a:srgbClr val="5F5F5F"/>
                </a:solidFill>
                <a:effectLst/>
                <a:uLnTx/>
                <a:uFillTx/>
                <a:latin typeface="Calibri"/>
                <a:ea typeface="+mn-ea"/>
                <a:cs typeface="+mn-cs"/>
              </a:rPr>
              <a:t>)</a:t>
            </a:r>
          </a:p>
        </p:txBody>
      </p:sp>
      <p:graphicFrame>
        <p:nvGraphicFramePr>
          <p:cNvPr id="21" name="Table 20"/>
          <p:cNvGraphicFramePr>
            <a:graphicFrameLocks noGrp="1"/>
          </p:cNvGraphicFramePr>
          <p:nvPr>
            <p:extLst/>
          </p:nvPr>
        </p:nvGraphicFramePr>
        <p:xfrm>
          <a:off x="558737" y="2194543"/>
          <a:ext cx="2705458" cy="2859393"/>
        </p:xfrm>
        <a:graphic>
          <a:graphicData uri="http://schemas.openxmlformats.org/drawingml/2006/table">
            <a:tbl>
              <a:tblPr firstRow="1" bandRow="1">
                <a:tableStyleId>{5FD0F851-EC5A-4D38-B0AD-8093EC10F338}</a:tableStyleId>
              </a:tblPr>
              <a:tblGrid>
                <a:gridCol w="984707">
                  <a:extLst>
                    <a:ext uri="{9D8B030D-6E8A-4147-A177-3AD203B41FA5}">
                      <a16:colId xmlns="" xmlns:a16="http://schemas.microsoft.com/office/drawing/2014/main" val="20000"/>
                    </a:ext>
                  </a:extLst>
                </a:gridCol>
                <a:gridCol w="1720751">
                  <a:extLst>
                    <a:ext uri="{9D8B030D-6E8A-4147-A177-3AD203B41FA5}">
                      <a16:colId xmlns="" xmlns:a16="http://schemas.microsoft.com/office/drawing/2014/main" val="20001"/>
                    </a:ext>
                  </a:extLst>
                </a:gridCol>
              </a:tblGrid>
              <a:tr h="426783">
                <a:tc>
                  <a:txBody>
                    <a:bodyPr/>
                    <a:lstStyle/>
                    <a:p>
                      <a:pPr algn="l"/>
                      <a:r>
                        <a:rPr lang="en-GB" sz="1800" dirty="0"/>
                        <a:t>Key:</a:t>
                      </a:r>
                    </a:p>
                  </a:txBody>
                  <a:tcPr/>
                </a:tc>
                <a:tc>
                  <a:txBody>
                    <a:bodyPr/>
                    <a:lstStyle/>
                    <a:p>
                      <a:endParaRPr lang="en-GB" sz="1800"/>
                    </a:p>
                  </a:txBody>
                  <a:tcPr/>
                </a:tc>
                <a:extLst>
                  <a:ext uri="{0D108BD9-81ED-4DB2-BD59-A6C34878D82A}">
                    <a16:rowId xmlns="" xmlns:a16="http://schemas.microsoft.com/office/drawing/2014/main" val="10000"/>
                  </a:ext>
                </a:extLst>
              </a:tr>
              <a:tr h="668609">
                <a:tc>
                  <a:txBody>
                    <a:bodyPr/>
                    <a:lstStyle/>
                    <a:p>
                      <a:endParaRPr lang="en-GB" sz="1800" dirty="0"/>
                    </a:p>
                  </a:txBody>
                  <a:tcPr/>
                </a:tc>
                <a:tc>
                  <a:txBody>
                    <a:bodyPr/>
                    <a:lstStyle/>
                    <a:p>
                      <a:r>
                        <a:rPr lang="en-GB" sz="1600" dirty="0"/>
                        <a:t>Catering</a:t>
                      </a:r>
                      <a:r>
                        <a:rPr lang="en-GB" sz="1600" baseline="0" dirty="0"/>
                        <a:t> Stations</a:t>
                      </a:r>
                      <a:endParaRPr lang="en-GB" sz="1600" dirty="0"/>
                    </a:p>
                  </a:txBody>
                  <a:tcPr anchor="ctr"/>
                </a:tc>
                <a:extLst>
                  <a:ext uri="{0D108BD9-81ED-4DB2-BD59-A6C34878D82A}">
                    <a16:rowId xmlns="" xmlns:a16="http://schemas.microsoft.com/office/drawing/2014/main" val="10001"/>
                  </a:ext>
                </a:extLst>
              </a:tr>
              <a:tr h="668609">
                <a:tc>
                  <a:txBody>
                    <a:bodyPr/>
                    <a:lstStyle/>
                    <a:p>
                      <a:endParaRPr lang="en-GB" sz="1800" dirty="0"/>
                    </a:p>
                  </a:txBody>
                  <a:tcPr/>
                </a:tc>
                <a:tc>
                  <a:txBody>
                    <a:bodyPr/>
                    <a:lstStyle/>
                    <a:p>
                      <a:r>
                        <a:rPr lang="en-GB" sz="1600" dirty="0"/>
                        <a:t>High Top Tables</a:t>
                      </a:r>
                    </a:p>
                  </a:txBody>
                  <a:tcPr anchor="ctr"/>
                </a:tc>
                <a:extLst>
                  <a:ext uri="{0D108BD9-81ED-4DB2-BD59-A6C34878D82A}">
                    <a16:rowId xmlns="" xmlns:a16="http://schemas.microsoft.com/office/drawing/2014/main" val="10002"/>
                  </a:ext>
                </a:extLst>
              </a:tr>
              <a:tr h="426783">
                <a:tc>
                  <a:txBody>
                    <a:bodyPr/>
                    <a:lstStyle/>
                    <a:p>
                      <a:endParaRPr lang="en-GB" sz="1800" dirty="0"/>
                    </a:p>
                  </a:txBody>
                  <a:tcPr/>
                </a:tc>
                <a:tc>
                  <a:txBody>
                    <a:bodyPr/>
                    <a:lstStyle/>
                    <a:p>
                      <a:r>
                        <a:rPr lang="en-GB" sz="1600" dirty="0"/>
                        <a:t>Open</a:t>
                      </a:r>
                      <a:r>
                        <a:rPr lang="en-GB" sz="1600" baseline="0" dirty="0"/>
                        <a:t> </a:t>
                      </a:r>
                      <a:r>
                        <a:rPr lang="en-GB" sz="1600" baseline="0" dirty="0" smtClean="0"/>
                        <a:t>Theatre</a:t>
                      </a:r>
                    </a:p>
                  </a:txBody>
                  <a:tcPr anchor="ctr"/>
                </a:tc>
                <a:extLst>
                  <a:ext uri="{0D108BD9-81ED-4DB2-BD59-A6C34878D82A}">
                    <a16:rowId xmlns="" xmlns:a16="http://schemas.microsoft.com/office/drawing/2014/main" val="10003"/>
                  </a:ext>
                </a:extLst>
              </a:tr>
              <a:tr h="668609">
                <a:tc>
                  <a:txBody>
                    <a:bodyPr/>
                    <a:lstStyle/>
                    <a:p>
                      <a:endParaRPr lang="en-GB" sz="1800"/>
                    </a:p>
                  </a:txBody>
                  <a:tcPr/>
                </a:tc>
                <a:tc>
                  <a:txBody>
                    <a:bodyPr/>
                    <a:lstStyle/>
                    <a:p>
                      <a:r>
                        <a:rPr lang="en-GB" sz="1600" dirty="0" smtClean="0"/>
                        <a:t>Partner Stands</a:t>
                      </a:r>
                      <a:endParaRPr lang="en-GB" sz="1600" dirty="0"/>
                    </a:p>
                  </a:txBody>
                  <a:tcPr anchor="ctr"/>
                </a:tc>
                <a:extLst>
                  <a:ext uri="{0D108BD9-81ED-4DB2-BD59-A6C34878D82A}">
                    <a16:rowId xmlns="" xmlns:a16="http://schemas.microsoft.com/office/drawing/2014/main" val="10004"/>
                  </a:ext>
                </a:extLst>
              </a:tr>
            </a:tbl>
          </a:graphicData>
        </a:graphic>
      </p:graphicFrame>
      <p:sp>
        <p:nvSpPr>
          <p:cNvPr id="23" name="Rectangle 22"/>
          <p:cNvSpPr/>
          <p:nvPr/>
        </p:nvSpPr>
        <p:spPr>
          <a:xfrm>
            <a:off x="942296" y="3518147"/>
            <a:ext cx="163490" cy="154664"/>
          </a:xfrm>
          <a:prstGeom prst="rect">
            <a:avLst/>
          </a:prstGeom>
          <a:solidFill>
            <a:schemeClr val="accent3"/>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GB"/>
          </a:p>
        </p:txBody>
      </p:sp>
      <p:sp>
        <p:nvSpPr>
          <p:cNvPr id="15" name="Rectangle 14"/>
          <p:cNvSpPr/>
          <p:nvPr/>
        </p:nvSpPr>
        <p:spPr>
          <a:xfrm>
            <a:off x="954560" y="4104736"/>
            <a:ext cx="163490" cy="154664"/>
          </a:xfrm>
          <a:prstGeom prst="rect">
            <a:avLst/>
          </a:prstGeom>
          <a:solidFill>
            <a:srgbClr val="8A133B"/>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GB"/>
          </a:p>
        </p:txBody>
      </p:sp>
      <p:sp>
        <p:nvSpPr>
          <p:cNvPr id="16" name="Rectangle 15"/>
          <p:cNvSpPr/>
          <p:nvPr/>
        </p:nvSpPr>
        <p:spPr>
          <a:xfrm>
            <a:off x="942296" y="2917644"/>
            <a:ext cx="163490" cy="154664"/>
          </a:xfrm>
          <a:prstGeom prst="rect">
            <a:avLst/>
          </a:prstGeom>
          <a:solidFill>
            <a:srgbClr val="92D050"/>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GB"/>
          </a:p>
        </p:txBody>
      </p:sp>
      <p:sp>
        <p:nvSpPr>
          <p:cNvPr id="20" name="Rectangle 19"/>
          <p:cNvSpPr/>
          <p:nvPr/>
        </p:nvSpPr>
        <p:spPr>
          <a:xfrm>
            <a:off x="954560" y="4691325"/>
            <a:ext cx="163490" cy="154664"/>
          </a:xfrm>
          <a:prstGeom prst="rect">
            <a:avLst/>
          </a:prstGeom>
          <a:solidFill>
            <a:srgbClr val="7F7F7F"/>
          </a:solidFill>
          <a:ln w="19050">
            <a:noFill/>
            <a:miter lim="800000"/>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lnSpc>
                <a:spcPct val="90000"/>
              </a:lnSpc>
            </a:pPr>
            <a:endParaRPr lang="en-GB"/>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21"/>
          <a:stretch/>
        </p:blipFill>
        <p:spPr>
          <a:xfrm>
            <a:off x="4327451" y="1270171"/>
            <a:ext cx="6086892" cy="5017408"/>
          </a:xfrm>
          <a:prstGeom prst="rect">
            <a:avLst/>
          </a:prstGeom>
          <a:ln w="38100">
            <a:solidFill>
              <a:schemeClr val="tx1"/>
            </a:solidFill>
          </a:ln>
        </p:spPr>
      </p:pic>
    </p:spTree>
    <p:extLst>
      <p:ext uri="{BB962C8B-B14F-4D97-AF65-F5344CB8AC3E}">
        <p14:creationId xmlns:p14="http://schemas.microsoft.com/office/powerpoint/2010/main" val="2234701561"/>
      </p:ext>
    </p:extLst>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r="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2959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6952228"/>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Overview</a:t>
            </a:r>
            <a:endParaRPr lang="en-GB" dirty="0"/>
          </a:p>
        </p:txBody>
      </p:sp>
      <p:sp>
        <p:nvSpPr>
          <p:cNvPr id="7" name="Content Placeholder 6"/>
          <p:cNvSpPr>
            <a:spLocks noGrp="1"/>
          </p:cNvSpPr>
          <p:nvPr>
            <p:ph idx="1"/>
          </p:nvPr>
        </p:nvSpPr>
        <p:spPr>
          <a:xfrm>
            <a:off x="531151" y="1533651"/>
            <a:ext cx="11126522" cy="4270249"/>
          </a:xfrm>
        </p:spPr>
        <p:txBody>
          <a:bodyPr/>
          <a:lstStyle/>
          <a:p>
            <a:r>
              <a:rPr lang="en-GB" sz="1500" b="1" dirty="0" smtClean="0">
                <a:solidFill>
                  <a:srgbClr val="232C2F"/>
                </a:solidFill>
              </a:rPr>
              <a:t>Oracle </a:t>
            </a:r>
            <a:r>
              <a:rPr lang="en-GB" sz="1500" dirty="0" smtClean="0">
                <a:solidFill>
                  <a:srgbClr val="232C2F"/>
                </a:solidFill>
              </a:rPr>
              <a:t>in partnership with </a:t>
            </a:r>
            <a:r>
              <a:rPr lang="en-GB" sz="1500" b="1" dirty="0" smtClean="0">
                <a:solidFill>
                  <a:srgbClr val="232C2F"/>
                </a:solidFill>
              </a:rPr>
              <a:t>The </a:t>
            </a:r>
            <a:r>
              <a:rPr lang="en-GB" sz="1500" b="1" dirty="0">
                <a:solidFill>
                  <a:srgbClr val="232C2F"/>
                </a:solidFill>
              </a:rPr>
              <a:t>Prince’s </a:t>
            </a:r>
            <a:r>
              <a:rPr lang="en-GB" sz="1500" b="1" dirty="0" smtClean="0">
                <a:solidFill>
                  <a:srgbClr val="232C2F"/>
                </a:solidFill>
              </a:rPr>
              <a:t>Trust </a:t>
            </a:r>
            <a:r>
              <a:rPr lang="en-GB" sz="1500" dirty="0" smtClean="0">
                <a:solidFill>
                  <a:srgbClr val="232C2F"/>
                </a:solidFill>
              </a:rPr>
              <a:t>are hosting a hackathon over </a:t>
            </a:r>
            <a:r>
              <a:rPr lang="en-GB" sz="1500" dirty="0">
                <a:solidFill>
                  <a:srgbClr val="232C2F"/>
                </a:solidFill>
              </a:rPr>
              <a:t>the weekend of </a:t>
            </a:r>
            <a:r>
              <a:rPr lang="en-GB" sz="1500" b="1" dirty="0" smtClean="0">
                <a:solidFill>
                  <a:srgbClr val="232C2F"/>
                </a:solidFill>
              </a:rPr>
              <a:t>30</a:t>
            </a:r>
            <a:r>
              <a:rPr lang="en-GB" sz="1500" b="1" baseline="30000" dirty="0" smtClean="0">
                <a:solidFill>
                  <a:srgbClr val="232C2F"/>
                </a:solidFill>
              </a:rPr>
              <a:t>th</a:t>
            </a:r>
            <a:r>
              <a:rPr lang="en-GB" sz="1500" b="1" dirty="0" smtClean="0">
                <a:solidFill>
                  <a:srgbClr val="232C2F"/>
                </a:solidFill>
              </a:rPr>
              <a:t> June &amp; 1</a:t>
            </a:r>
            <a:r>
              <a:rPr lang="en-GB" sz="1500" b="1" baseline="30000" dirty="0" smtClean="0">
                <a:solidFill>
                  <a:srgbClr val="232C2F"/>
                </a:solidFill>
              </a:rPr>
              <a:t>st</a:t>
            </a:r>
            <a:r>
              <a:rPr lang="en-GB" sz="1500" b="1" dirty="0" smtClean="0">
                <a:solidFill>
                  <a:srgbClr val="232C2F"/>
                </a:solidFill>
              </a:rPr>
              <a:t> July </a:t>
            </a:r>
            <a:r>
              <a:rPr lang="en-GB" sz="1500" dirty="0">
                <a:solidFill>
                  <a:srgbClr val="232C2F"/>
                </a:solidFill>
              </a:rPr>
              <a:t>with an expected number of </a:t>
            </a:r>
            <a:r>
              <a:rPr lang="en-GB" sz="1500" b="1" dirty="0">
                <a:solidFill>
                  <a:srgbClr val="232C2F"/>
                </a:solidFill>
              </a:rPr>
              <a:t>100 </a:t>
            </a:r>
            <a:r>
              <a:rPr lang="en-GB" sz="1500" b="1" dirty="0" smtClean="0">
                <a:solidFill>
                  <a:srgbClr val="232C2F"/>
                </a:solidFill>
              </a:rPr>
              <a:t>attendees</a:t>
            </a:r>
            <a:r>
              <a:rPr lang="en-GB" sz="1500" dirty="0" smtClean="0">
                <a:solidFill>
                  <a:srgbClr val="232C2F"/>
                </a:solidFill>
              </a:rPr>
              <a:t>;</a:t>
            </a:r>
            <a:r>
              <a:rPr lang="en-GB" sz="1500" b="1" dirty="0" smtClean="0">
                <a:solidFill>
                  <a:srgbClr val="232C2F"/>
                </a:solidFill>
              </a:rPr>
              <a:t> </a:t>
            </a:r>
            <a:r>
              <a:rPr lang="en-GB" sz="1500" dirty="0">
                <a:solidFill>
                  <a:srgbClr val="232C2F"/>
                </a:solidFill>
              </a:rPr>
              <a:t>open to university students, hobbyist programmers and </a:t>
            </a:r>
            <a:r>
              <a:rPr lang="en-GB" sz="1500" dirty="0" smtClean="0">
                <a:solidFill>
                  <a:srgbClr val="232C2F"/>
                </a:solidFill>
              </a:rPr>
              <a:t>businesses. We expect a whole host of delegates such as engineers, software developers &amp; architects,</a:t>
            </a:r>
            <a:r>
              <a:rPr lang="en-US" sz="1500" dirty="0" smtClean="0">
                <a:solidFill>
                  <a:srgbClr val="232C2F"/>
                </a:solidFill>
              </a:rPr>
              <a:t> designers, analysts, researchers </a:t>
            </a:r>
            <a:r>
              <a:rPr lang="en-US" sz="1500" dirty="0">
                <a:solidFill>
                  <a:srgbClr val="232C2F"/>
                </a:solidFill>
              </a:rPr>
              <a:t>and anyone in between.</a:t>
            </a:r>
            <a:endParaRPr lang="en-GB" sz="1500" dirty="0" smtClean="0">
              <a:solidFill>
                <a:srgbClr val="232C2F"/>
              </a:solidFill>
            </a:endParaRPr>
          </a:p>
          <a:p>
            <a:r>
              <a:rPr lang="en-US" sz="1500" dirty="0" smtClean="0">
                <a:solidFill>
                  <a:srgbClr val="232C2F"/>
                </a:solidFill>
              </a:rPr>
              <a:t>A </a:t>
            </a:r>
            <a:r>
              <a:rPr lang="en-US" sz="1500" b="1" dirty="0" smtClean="0">
                <a:solidFill>
                  <a:srgbClr val="232C2F"/>
                </a:solidFill>
              </a:rPr>
              <a:t>hackathon</a:t>
            </a:r>
            <a:r>
              <a:rPr lang="en-US" sz="1500" dirty="0" smtClean="0">
                <a:solidFill>
                  <a:srgbClr val="232C2F"/>
                </a:solidFill>
              </a:rPr>
              <a:t> provides </a:t>
            </a:r>
            <a:r>
              <a:rPr lang="en-US" sz="1500" dirty="0">
                <a:solidFill>
                  <a:srgbClr val="232C2F"/>
                </a:solidFill>
              </a:rPr>
              <a:t>a venue </a:t>
            </a:r>
            <a:r>
              <a:rPr lang="en-US" sz="1500" dirty="0" smtClean="0">
                <a:solidFill>
                  <a:srgbClr val="232C2F"/>
                </a:solidFill>
              </a:rPr>
              <a:t>for </a:t>
            </a:r>
            <a:r>
              <a:rPr lang="en-US" sz="1500" dirty="0">
                <a:solidFill>
                  <a:srgbClr val="232C2F"/>
                </a:solidFill>
              </a:rPr>
              <a:t>creativity through technology. People with </a:t>
            </a:r>
            <a:r>
              <a:rPr lang="en-US" sz="1500" b="1" dirty="0" smtClean="0">
                <a:solidFill>
                  <a:srgbClr val="232C2F"/>
                </a:solidFill>
              </a:rPr>
              <a:t>technical/non-technical </a:t>
            </a:r>
            <a:r>
              <a:rPr lang="en-US" sz="1500" b="1" dirty="0">
                <a:solidFill>
                  <a:srgbClr val="232C2F"/>
                </a:solidFill>
              </a:rPr>
              <a:t>backgrounds </a:t>
            </a:r>
            <a:r>
              <a:rPr lang="en-US" sz="1500" dirty="0">
                <a:solidFill>
                  <a:srgbClr val="232C2F"/>
                </a:solidFill>
              </a:rPr>
              <a:t>come together, form teams around a problem or idea, and </a:t>
            </a:r>
            <a:r>
              <a:rPr lang="en-US" sz="1500" b="1" dirty="0">
                <a:solidFill>
                  <a:srgbClr val="232C2F"/>
                </a:solidFill>
              </a:rPr>
              <a:t>collaboratively code</a:t>
            </a:r>
            <a:r>
              <a:rPr lang="en-US" sz="1500" dirty="0">
                <a:solidFill>
                  <a:srgbClr val="232C2F"/>
                </a:solidFill>
              </a:rPr>
              <a:t> </a:t>
            </a:r>
            <a:r>
              <a:rPr lang="en-US" sz="1500" b="1" dirty="0">
                <a:solidFill>
                  <a:srgbClr val="232C2F"/>
                </a:solidFill>
              </a:rPr>
              <a:t>a unique solution </a:t>
            </a:r>
            <a:r>
              <a:rPr lang="en-US" sz="1500" dirty="0">
                <a:solidFill>
                  <a:srgbClr val="232C2F"/>
                </a:solidFill>
              </a:rPr>
              <a:t>from scratch — these generally take shape in the form of </a:t>
            </a:r>
            <a:r>
              <a:rPr lang="en-US" sz="1500" b="1" dirty="0">
                <a:solidFill>
                  <a:srgbClr val="232C2F"/>
                </a:solidFill>
              </a:rPr>
              <a:t>websites, mobile </a:t>
            </a:r>
            <a:r>
              <a:rPr lang="en-US" sz="1500" b="1" dirty="0" smtClean="0">
                <a:solidFill>
                  <a:srgbClr val="232C2F"/>
                </a:solidFill>
              </a:rPr>
              <a:t>apps </a:t>
            </a:r>
            <a:r>
              <a:rPr lang="en-US" sz="1500" b="1" dirty="0">
                <a:solidFill>
                  <a:srgbClr val="232C2F"/>
                </a:solidFill>
              </a:rPr>
              <a:t>and </a:t>
            </a:r>
            <a:r>
              <a:rPr lang="en-US" sz="1500" b="1" dirty="0" smtClean="0">
                <a:solidFill>
                  <a:srgbClr val="232C2F"/>
                </a:solidFill>
              </a:rPr>
              <a:t>robotics</a:t>
            </a:r>
            <a:r>
              <a:rPr lang="en-US" sz="1500" dirty="0" smtClean="0">
                <a:solidFill>
                  <a:srgbClr val="232C2F"/>
                </a:solidFill>
              </a:rPr>
              <a:t>.</a:t>
            </a:r>
            <a:endParaRPr lang="en-GB" sz="1500" dirty="0">
              <a:solidFill>
                <a:srgbClr val="232C2F"/>
              </a:solidFill>
            </a:endParaRPr>
          </a:p>
          <a:p>
            <a:r>
              <a:rPr lang="en-GB" sz="1500" dirty="0">
                <a:solidFill>
                  <a:srgbClr val="232C2F"/>
                </a:solidFill>
              </a:rPr>
              <a:t>The Prince’s Trust have kindly provided us with a </a:t>
            </a:r>
            <a:r>
              <a:rPr lang="en-GB" sz="1500" b="1" dirty="0">
                <a:solidFill>
                  <a:srgbClr val="232C2F"/>
                </a:solidFill>
              </a:rPr>
              <a:t>large dataset </a:t>
            </a:r>
            <a:r>
              <a:rPr lang="en-GB" sz="1500" dirty="0">
                <a:solidFill>
                  <a:srgbClr val="232C2F"/>
                </a:solidFill>
              </a:rPr>
              <a:t>consisting of various different </a:t>
            </a:r>
            <a:r>
              <a:rPr lang="en-GB" sz="1500" dirty="0" smtClean="0">
                <a:solidFill>
                  <a:srgbClr val="232C2F"/>
                </a:solidFill>
              </a:rPr>
              <a:t>social </a:t>
            </a:r>
            <a:r>
              <a:rPr lang="en-GB" sz="1500" dirty="0">
                <a:solidFill>
                  <a:srgbClr val="232C2F"/>
                </a:solidFill>
              </a:rPr>
              <a:t>and professional </a:t>
            </a:r>
            <a:r>
              <a:rPr lang="en-GB" sz="1500" dirty="0" smtClean="0">
                <a:solidFill>
                  <a:srgbClr val="232C2F"/>
                </a:solidFill>
              </a:rPr>
              <a:t>skills within an age range of people from </a:t>
            </a:r>
            <a:r>
              <a:rPr lang="en-GB" sz="1500" b="1" dirty="0" smtClean="0">
                <a:solidFill>
                  <a:srgbClr val="232C2F"/>
                </a:solidFill>
              </a:rPr>
              <a:t>11-30 years of age </a:t>
            </a:r>
            <a:r>
              <a:rPr lang="en-GB" sz="1500" dirty="0" smtClean="0">
                <a:solidFill>
                  <a:srgbClr val="232C2F"/>
                </a:solidFill>
              </a:rPr>
              <a:t>who want </a:t>
            </a:r>
            <a:r>
              <a:rPr lang="en-GB" sz="1500" dirty="0">
                <a:solidFill>
                  <a:srgbClr val="232C2F"/>
                </a:solidFill>
              </a:rPr>
              <a:t>to </a:t>
            </a:r>
            <a:r>
              <a:rPr lang="en-GB" sz="1500" dirty="0" smtClean="0">
                <a:solidFill>
                  <a:srgbClr val="232C2F"/>
                </a:solidFill>
              </a:rPr>
              <a:t>develop. This dataset includes </a:t>
            </a:r>
            <a:r>
              <a:rPr lang="en-GB" sz="1500" dirty="0">
                <a:solidFill>
                  <a:srgbClr val="232C2F"/>
                </a:solidFill>
              </a:rPr>
              <a:t>statistics &amp; sources in order for delegates to tackle appropriate challenges.</a:t>
            </a:r>
          </a:p>
          <a:p>
            <a:r>
              <a:rPr lang="en-GB" sz="1500" dirty="0">
                <a:solidFill>
                  <a:srgbClr val="232C2F"/>
                </a:solidFill>
              </a:rPr>
              <a:t>The aim of the </a:t>
            </a:r>
            <a:r>
              <a:rPr lang="en-GB" sz="1500" dirty="0" smtClean="0">
                <a:solidFill>
                  <a:srgbClr val="232C2F"/>
                </a:solidFill>
              </a:rPr>
              <a:t>hackathon </a:t>
            </a:r>
            <a:r>
              <a:rPr lang="en-GB" sz="1500" dirty="0">
                <a:solidFill>
                  <a:srgbClr val="232C2F"/>
                </a:solidFill>
              </a:rPr>
              <a:t>is to achieve </a:t>
            </a:r>
            <a:r>
              <a:rPr lang="en-GB" sz="1500" b="1" dirty="0">
                <a:solidFill>
                  <a:srgbClr val="232C2F"/>
                </a:solidFill>
              </a:rPr>
              <a:t>new and innovative </a:t>
            </a:r>
            <a:r>
              <a:rPr lang="en-GB" sz="1500" dirty="0">
                <a:solidFill>
                  <a:srgbClr val="232C2F"/>
                </a:solidFill>
              </a:rPr>
              <a:t>approaches to tackle the issues faced by the demographic that the Prince’s Trust data </a:t>
            </a:r>
            <a:r>
              <a:rPr lang="en-GB" sz="1500" dirty="0" smtClean="0">
                <a:solidFill>
                  <a:srgbClr val="232C2F"/>
                </a:solidFill>
              </a:rPr>
              <a:t>reflects, and to also make </a:t>
            </a:r>
            <a:r>
              <a:rPr lang="en-GB" sz="1500" dirty="0">
                <a:solidFill>
                  <a:srgbClr val="232C2F"/>
                </a:solidFill>
              </a:rPr>
              <a:t>a </a:t>
            </a:r>
            <a:r>
              <a:rPr lang="en-GB" sz="1500" b="1" dirty="0">
                <a:solidFill>
                  <a:srgbClr val="232C2F"/>
                </a:solidFill>
              </a:rPr>
              <a:t>positive impact to society </a:t>
            </a:r>
            <a:r>
              <a:rPr lang="en-GB" sz="1500" dirty="0" smtClean="0">
                <a:solidFill>
                  <a:srgbClr val="232C2F"/>
                </a:solidFill>
              </a:rPr>
              <a:t>by allowing </a:t>
            </a:r>
            <a:r>
              <a:rPr lang="en-GB" sz="1500" dirty="0">
                <a:solidFill>
                  <a:srgbClr val="232C2F"/>
                </a:solidFill>
              </a:rPr>
              <a:t>T</a:t>
            </a:r>
            <a:r>
              <a:rPr lang="en-GB" sz="1500" dirty="0" smtClean="0">
                <a:solidFill>
                  <a:srgbClr val="232C2F"/>
                </a:solidFill>
              </a:rPr>
              <a:t>he </a:t>
            </a:r>
            <a:r>
              <a:rPr lang="en-GB" sz="1500" dirty="0">
                <a:solidFill>
                  <a:srgbClr val="232C2F"/>
                </a:solidFill>
              </a:rPr>
              <a:t>Prince’s Trust to use </a:t>
            </a:r>
            <a:r>
              <a:rPr lang="en-GB" sz="1500" b="1" dirty="0">
                <a:solidFill>
                  <a:srgbClr val="232C2F"/>
                </a:solidFill>
              </a:rPr>
              <a:t>creative solutions </a:t>
            </a:r>
            <a:r>
              <a:rPr lang="en-GB" sz="1500" dirty="0">
                <a:solidFill>
                  <a:srgbClr val="232C2F"/>
                </a:solidFill>
              </a:rPr>
              <a:t>to help young people in challenging circumstances. </a:t>
            </a:r>
          </a:p>
          <a:p>
            <a:r>
              <a:rPr lang="en-GB" sz="1500" dirty="0">
                <a:solidFill>
                  <a:srgbClr val="232C2F"/>
                </a:solidFill>
              </a:rPr>
              <a:t>The delegates will be </a:t>
            </a:r>
            <a:r>
              <a:rPr lang="en-GB" sz="1500" b="1" dirty="0">
                <a:solidFill>
                  <a:srgbClr val="232C2F"/>
                </a:solidFill>
              </a:rPr>
              <a:t>solving problems</a:t>
            </a:r>
            <a:r>
              <a:rPr lang="en-GB" sz="1500" dirty="0">
                <a:solidFill>
                  <a:srgbClr val="232C2F"/>
                </a:solidFill>
              </a:rPr>
              <a:t>, </a:t>
            </a:r>
            <a:r>
              <a:rPr lang="en-GB" sz="1500" b="1" dirty="0">
                <a:solidFill>
                  <a:srgbClr val="232C2F"/>
                </a:solidFill>
              </a:rPr>
              <a:t>programming overnight </a:t>
            </a:r>
            <a:r>
              <a:rPr lang="en-GB" sz="1500" dirty="0">
                <a:solidFill>
                  <a:srgbClr val="232C2F"/>
                </a:solidFill>
              </a:rPr>
              <a:t>and having lots of fun over our </a:t>
            </a:r>
            <a:r>
              <a:rPr lang="en-GB" sz="1500" b="1" dirty="0">
                <a:solidFill>
                  <a:srgbClr val="232C2F"/>
                </a:solidFill>
              </a:rPr>
              <a:t>24-hour H</a:t>
            </a:r>
            <a:r>
              <a:rPr lang="en-GB" sz="1500" b="1" dirty="0" smtClean="0">
                <a:solidFill>
                  <a:srgbClr val="232C2F"/>
                </a:solidFill>
              </a:rPr>
              <a:t>ack</a:t>
            </a:r>
            <a:r>
              <a:rPr lang="en-GB" sz="1500" b="1" dirty="0">
                <a:solidFill>
                  <a:srgbClr val="232C2F"/>
                </a:solidFill>
              </a:rPr>
              <a:t>!</a:t>
            </a:r>
            <a:r>
              <a:rPr lang="en-GB" sz="1500" dirty="0">
                <a:solidFill>
                  <a:srgbClr val="232C2F"/>
                </a:solidFill>
              </a:rPr>
              <a:t> </a:t>
            </a:r>
          </a:p>
          <a:p>
            <a:r>
              <a:rPr lang="en-GB" sz="1500" dirty="0">
                <a:solidFill>
                  <a:srgbClr val="232C2F"/>
                </a:solidFill>
              </a:rPr>
              <a:t>Throughout the event there will be plenty of </a:t>
            </a:r>
            <a:r>
              <a:rPr lang="en-GB" sz="1500" b="1" dirty="0">
                <a:solidFill>
                  <a:srgbClr val="232C2F"/>
                </a:solidFill>
              </a:rPr>
              <a:t>food provided</a:t>
            </a:r>
            <a:r>
              <a:rPr lang="en-GB" sz="1500" dirty="0">
                <a:solidFill>
                  <a:srgbClr val="232C2F"/>
                </a:solidFill>
              </a:rPr>
              <a:t>, </a:t>
            </a:r>
            <a:r>
              <a:rPr lang="en-GB" sz="1500" b="1" dirty="0">
                <a:solidFill>
                  <a:srgbClr val="232C2F"/>
                </a:solidFill>
              </a:rPr>
              <a:t>prizes</a:t>
            </a:r>
            <a:r>
              <a:rPr lang="en-GB" sz="1500" dirty="0">
                <a:solidFill>
                  <a:srgbClr val="232C2F"/>
                </a:solidFill>
              </a:rPr>
              <a:t> to be won, </a:t>
            </a:r>
            <a:r>
              <a:rPr lang="en-GB" sz="1500" b="1" dirty="0">
                <a:solidFill>
                  <a:srgbClr val="232C2F"/>
                </a:solidFill>
              </a:rPr>
              <a:t>presenting opportunities</a:t>
            </a:r>
            <a:r>
              <a:rPr lang="en-GB" sz="1500" dirty="0">
                <a:solidFill>
                  <a:srgbClr val="232C2F"/>
                </a:solidFill>
              </a:rPr>
              <a:t> </a:t>
            </a:r>
            <a:r>
              <a:rPr lang="en-GB" sz="1500" dirty="0" smtClean="0">
                <a:solidFill>
                  <a:srgbClr val="232C2F"/>
                </a:solidFill>
              </a:rPr>
              <a:t>and the potential of gathering stream analytic data for the hackathon </a:t>
            </a:r>
            <a:r>
              <a:rPr lang="en-GB" sz="1500" b="1" dirty="0" smtClean="0">
                <a:solidFill>
                  <a:srgbClr val="232C2F"/>
                </a:solidFill>
              </a:rPr>
              <a:t>social media coverage</a:t>
            </a:r>
            <a:r>
              <a:rPr lang="en-GB" sz="1500" dirty="0" smtClean="0">
                <a:solidFill>
                  <a:srgbClr val="232C2F"/>
                </a:solidFill>
              </a:rPr>
              <a:t>.</a:t>
            </a:r>
          </a:p>
          <a:p>
            <a:r>
              <a:rPr lang="en-GB" sz="1500" dirty="0" smtClean="0">
                <a:solidFill>
                  <a:srgbClr val="232C2F"/>
                </a:solidFill>
              </a:rPr>
              <a:t>All proceeds from the event will be donated to </a:t>
            </a:r>
            <a:r>
              <a:rPr lang="en-GB" sz="1500" b="1" dirty="0" smtClean="0">
                <a:solidFill>
                  <a:srgbClr val="232C2F"/>
                </a:solidFill>
              </a:rPr>
              <a:t>The Prince’s Trust</a:t>
            </a:r>
            <a:r>
              <a:rPr lang="en-GB" sz="1500" dirty="0" smtClean="0">
                <a:solidFill>
                  <a:srgbClr val="232C2F"/>
                </a:solidFill>
              </a:rPr>
              <a:t>.</a:t>
            </a:r>
            <a:endParaRPr lang="en-GB" sz="1500" dirty="0">
              <a:solidFill>
                <a:srgbClr val="232C2F"/>
              </a:solidFill>
            </a:endParaRPr>
          </a:p>
          <a:p>
            <a:endParaRPr lang="en-GB" sz="1500" dirty="0" smtClean="0">
              <a:solidFill>
                <a:srgbClr val="232C2F"/>
              </a:solidFill>
            </a:endParaRPr>
          </a:p>
          <a:p>
            <a:endParaRPr lang="en-GB" sz="1500" dirty="0">
              <a:solidFill>
                <a:srgbClr val="232C2F"/>
              </a:solidFill>
            </a:endParaRPr>
          </a:p>
        </p:txBody>
      </p:sp>
      <p:sp>
        <p:nvSpPr>
          <p:cNvPr id="4" name="Footer Placeholder 3"/>
          <p:cNvSpPr>
            <a:spLocks noGrp="1"/>
          </p:cNvSpPr>
          <p:nvPr>
            <p:ph type="ftr" sz="quarter" idx="11"/>
          </p:nvPr>
        </p:nvSpPr>
        <p:spPr/>
        <p:txBody>
          <a:bodyPr/>
          <a:lstStyle/>
          <a:p>
            <a:pPr>
              <a:defRPr/>
            </a:pPr>
            <a:r>
              <a:rPr lang="en-US" dirty="0">
                <a:solidFill>
                  <a:srgbClr val="5F5F5F"/>
                </a:solidFill>
              </a:rPr>
              <a:t>Confidential – Oracle Internal</a:t>
            </a:r>
          </a:p>
        </p:txBody>
      </p:sp>
    </p:spTree>
    <p:extLst>
      <p:ext uri="{BB962C8B-B14F-4D97-AF65-F5344CB8AC3E}">
        <p14:creationId xmlns:p14="http://schemas.microsoft.com/office/powerpoint/2010/main" val="2681385035"/>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2473" y="450340"/>
            <a:ext cx="11125200" cy="626806"/>
          </a:xfrm>
        </p:spPr>
        <p:txBody>
          <a:bodyPr/>
          <a:lstStyle/>
          <a:p>
            <a:r>
              <a:rPr lang="en-GB" dirty="0" smtClean="0">
                <a:solidFill>
                  <a:srgbClr val="15243C"/>
                </a:solidFill>
              </a:rPr>
              <a:t>Why?</a:t>
            </a:r>
            <a:endParaRPr lang="en-GB" dirty="0">
              <a:solidFill>
                <a:srgbClr val="15243C"/>
              </a:solidFill>
            </a:endParaRPr>
          </a:p>
        </p:txBody>
      </p:sp>
      <p:sp>
        <p:nvSpPr>
          <p:cNvPr id="7" name="Content Placeholder 6"/>
          <p:cNvSpPr>
            <a:spLocks noGrp="1"/>
          </p:cNvSpPr>
          <p:nvPr>
            <p:ph idx="1"/>
          </p:nvPr>
        </p:nvSpPr>
        <p:spPr>
          <a:xfrm>
            <a:off x="884904" y="1482212"/>
            <a:ext cx="10196052" cy="4508398"/>
          </a:xfrm>
        </p:spPr>
        <p:txBody>
          <a:bodyPr/>
          <a:lstStyle/>
          <a:p>
            <a:pPr marL="285750" indent="-285750"/>
            <a:r>
              <a:rPr lang="en-GB" sz="2000" dirty="0" smtClean="0">
                <a:solidFill>
                  <a:srgbClr val="232C2F"/>
                </a:solidFill>
              </a:rPr>
              <a:t>A great way to </a:t>
            </a:r>
            <a:r>
              <a:rPr lang="en-GB" sz="2000" b="1" dirty="0" smtClean="0">
                <a:solidFill>
                  <a:srgbClr val="232C2F"/>
                </a:solidFill>
              </a:rPr>
              <a:t>raise money for charity</a:t>
            </a:r>
            <a:r>
              <a:rPr lang="en-GB" sz="2000" dirty="0" smtClean="0">
                <a:solidFill>
                  <a:srgbClr val="232C2F"/>
                </a:solidFill>
              </a:rPr>
              <a:t>. An opportunity to build on the </a:t>
            </a:r>
            <a:r>
              <a:rPr lang="en-GB" sz="2000" b="1" dirty="0" smtClean="0">
                <a:solidFill>
                  <a:srgbClr val="232C2F"/>
                </a:solidFill>
              </a:rPr>
              <a:t>positive &amp; ongoing relationship </a:t>
            </a:r>
            <a:r>
              <a:rPr lang="en-GB" sz="2000" dirty="0" smtClean="0">
                <a:solidFill>
                  <a:srgbClr val="232C2F"/>
                </a:solidFill>
              </a:rPr>
              <a:t>we have with the Prince’s Trust, as well an opportunity to find </a:t>
            </a:r>
            <a:r>
              <a:rPr lang="en-GB" sz="2000" b="1" dirty="0" smtClean="0">
                <a:solidFill>
                  <a:srgbClr val="232C2F"/>
                </a:solidFill>
              </a:rPr>
              <a:t>new, innovative &amp; creative solutions</a:t>
            </a:r>
            <a:r>
              <a:rPr lang="en-GB" sz="2000" dirty="0" smtClean="0">
                <a:solidFill>
                  <a:srgbClr val="232C2F"/>
                </a:solidFill>
              </a:rPr>
              <a:t> to the problems faced by the Trust.</a:t>
            </a:r>
          </a:p>
          <a:p>
            <a:pPr marL="285750" indent="-285750"/>
            <a:r>
              <a:rPr lang="en-GB" sz="2000" dirty="0" smtClean="0">
                <a:solidFill>
                  <a:srgbClr val="232C2F"/>
                </a:solidFill>
              </a:rPr>
              <a:t>A great opportunity to </a:t>
            </a:r>
            <a:r>
              <a:rPr lang="en-GB" sz="2000" b="1" dirty="0" smtClean="0">
                <a:solidFill>
                  <a:srgbClr val="232C2F"/>
                </a:solidFill>
              </a:rPr>
              <a:t>develop, build &amp; sustain </a:t>
            </a:r>
            <a:r>
              <a:rPr lang="en-GB" sz="2000" dirty="0" smtClean="0">
                <a:solidFill>
                  <a:srgbClr val="232C2F"/>
                </a:solidFill>
              </a:rPr>
              <a:t>new &amp; </a:t>
            </a:r>
            <a:r>
              <a:rPr lang="en-GB" sz="2000" dirty="0">
                <a:solidFill>
                  <a:srgbClr val="232C2F"/>
                </a:solidFill>
              </a:rPr>
              <a:t>ongoing </a:t>
            </a:r>
            <a:r>
              <a:rPr lang="en-GB" sz="2000" b="1" dirty="0">
                <a:solidFill>
                  <a:srgbClr val="232C2F"/>
                </a:solidFill>
              </a:rPr>
              <a:t>relationships with </a:t>
            </a:r>
            <a:r>
              <a:rPr lang="en-GB" sz="2000" b="1" dirty="0" smtClean="0">
                <a:solidFill>
                  <a:srgbClr val="232C2F"/>
                </a:solidFill>
              </a:rPr>
              <a:t>developers</a:t>
            </a:r>
            <a:r>
              <a:rPr lang="en-GB" sz="2000" dirty="0" smtClean="0">
                <a:solidFill>
                  <a:srgbClr val="232C2F"/>
                </a:solidFill>
              </a:rPr>
              <a:t>. Great recognition &amp; social media presence that </a:t>
            </a:r>
            <a:r>
              <a:rPr lang="en-GB" sz="2000" dirty="0">
                <a:solidFill>
                  <a:srgbClr val="232C2F"/>
                </a:solidFill>
              </a:rPr>
              <a:t>Oracle are doing </a:t>
            </a:r>
            <a:r>
              <a:rPr lang="en-GB" sz="2000" dirty="0" smtClean="0">
                <a:solidFill>
                  <a:srgbClr val="232C2F"/>
                </a:solidFill>
              </a:rPr>
              <a:t>activities &amp; events alongside </a:t>
            </a:r>
            <a:r>
              <a:rPr lang="en-GB" sz="2000" dirty="0">
                <a:solidFill>
                  <a:srgbClr val="232C2F"/>
                </a:solidFill>
              </a:rPr>
              <a:t>the </a:t>
            </a:r>
            <a:r>
              <a:rPr lang="en-GB" sz="2000" b="1" dirty="0">
                <a:solidFill>
                  <a:srgbClr val="232C2F"/>
                </a:solidFill>
              </a:rPr>
              <a:t>open source </a:t>
            </a:r>
            <a:r>
              <a:rPr lang="en-GB" sz="2000" b="1" dirty="0" smtClean="0">
                <a:solidFill>
                  <a:srgbClr val="232C2F"/>
                </a:solidFill>
              </a:rPr>
              <a:t>community</a:t>
            </a:r>
            <a:r>
              <a:rPr lang="en-GB" sz="2000" dirty="0" smtClean="0">
                <a:solidFill>
                  <a:srgbClr val="232C2F"/>
                </a:solidFill>
              </a:rPr>
              <a:t>. </a:t>
            </a:r>
            <a:r>
              <a:rPr lang="en-GB" sz="2000" b="1" dirty="0" smtClean="0">
                <a:solidFill>
                  <a:srgbClr val="232C2F"/>
                </a:solidFill>
              </a:rPr>
              <a:t>Changing </a:t>
            </a:r>
            <a:r>
              <a:rPr lang="en-GB" sz="2000" b="1" dirty="0">
                <a:solidFill>
                  <a:srgbClr val="232C2F"/>
                </a:solidFill>
              </a:rPr>
              <a:t>the </a:t>
            </a:r>
            <a:r>
              <a:rPr lang="en-GB" sz="2000" b="1" dirty="0" smtClean="0">
                <a:solidFill>
                  <a:srgbClr val="232C2F"/>
                </a:solidFill>
              </a:rPr>
              <a:t>views and opinions</a:t>
            </a:r>
            <a:r>
              <a:rPr lang="en-GB" sz="2000" dirty="0" smtClean="0">
                <a:solidFill>
                  <a:srgbClr val="232C2F"/>
                </a:solidFill>
              </a:rPr>
              <a:t> </a:t>
            </a:r>
            <a:r>
              <a:rPr lang="en-GB" sz="2000" dirty="0">
                <a:solidFill>
                  <a:srgbClr val="232C2F"/>
                </a:solidFill>
              </a:rPr>
              <a:t>of Oracle in the wider </a:t>
            </a:r>
            <a:r>
              <a:rPr lang="en-GB" sz="2000" dirty="0" smtClean="0">
                <a:solidFill>
                  <a:srgbClr val="232C2F"/>
                </a:solidFill>
              </a:rPr>
              <a:t>developer community.</a:t>
            </a:r>
            <a:endParaRPr lang="en-GB" sz="2000" dirty="0">
              <a:solidFill>
                <a:srgbClr val="232C2F"/>
              </a:solidFill>
            </a:endParaRPr>
          </a:p>
          <a:p>
            <a:pPr marL="285750" indent="-285750"/>
            <a:r>
              <a:rPr lang="en-GB" sz="2000" dirty="0">
                <a:solidFill>
                  <a:srgbClr val="232C2F"/>
                </a:solidFill>
              </a:rPr>
              <a:t>Brings new opportunities for Oracle within the wider technology </a:t>
            </a:r>
            <a:r>
              <a:rPr lang="en-GB" sz="2000" dirty="0" smtClean="0">
                <a:solidFill>
                  <a:srgbClr val="232C2F"/>
                </a:solidFill>
              </a:rPr>
              <a:t>space. A </a:t>
            </a:r>
            <a:r>
              <a:rPr lang="en-GB" sz="2000" dirty="0">
                <a:solidFill>
                  <a:srgbClr val="232C2F"/>
                </a:solidFill>
              </a:rPr>
              <a:t>great event to </a:t>
            </a:r>
            <a:r>
              <a:rPr lang="en-GB" sz="2000" b="1" dirty="0">
                <a:solidFill>
                  <a:srgbClr val="232C2F"/>
                </a:solidFill>
              </a:rPr>
              <a:t>network and share </a:t>
            </a:r>
            <a:r>
              <a:rPr lang="en-GB" sz="2000" b="1" dirty="0" smtClean="0">
                <a:solidFill>
                  <a:srgbClr val="232C2F"/>
                </a:solidFill>
              </a:rPr>
              <a:t>knowledge. New business opportunities </a:t>
            </a:r>
            <a:r>
              <a:rPr lang="en-GB" sz="2000" dirty="0" smtClean="0">
                <a:solidFill>
                  <a:srgbClr val="232C2F"/>
                </a:solidFill>
              </a:rPr>
              <a:t>as well as to engage with customers after the event in order to set up </a:t>
            </a:r>
            <a:r>
              <a:rPr lang="en-GB" sz="2000" b="1" dirty="0" smtClean="0">
                <a:solidFill>
                  <a:srgbClr val="232C2F"/>
                </a:solidFill>
              </a:rPr>
              <a:t>workshops </a:t>
            </a:r>
            <a:r>
              <a:rPr lang="en-GB" sz="2000" dirty="0" smtClean="0">
                <a:solidFill>
                  <a:srgbClr val="232C2F"/>
                </a:solidFill>
              </a:rPr>
              <a:t>and</a:t>
            </a:r>
            <a:r>
              <a:rPr lang="en-GB" sz="2000" b="1" dirty="0" smtClean="0">
                <a:solidFill>
                  <a:srgbClr val="232C2F"/>
                </a:solidFill>
              </a:rPr>
              <a:t> build relationships </a:t>
            </a:r>
            <a:r>
              <a:rPr lang="en-GB" sz="2000" dirty="0" smtClean="0">
                <a:solidFill>
                  <a:srgbClr val="232C2F"/>
                </a:solidFill>
              </a:rPr>
              <a:t>with</a:t>
            </a:r>
            <a:r>
              <a:rPr lang="en-GB" sz="2000" b="1" dirty="0" smtClean="0">
                <a:solidFill>
                  <a:srgbClr val="232C2F"/>
                </a:solidFill>
              </a:rPr>
              <a:t> new customers</a:t>
            </a:r>
            <a:r>
              <a:rPr lang="en-GB" sz="2000" dirty="0" smtClean="0">
                <a:solidFill>
                  <a:srgbClr val="232C2F"/>
                </a:solidFill>
              </a:rPr>
              <a:t>.</a:t>
            </a:r>
          </a:p>
          <a:p>
            <a:pPr marL="285750" indent="-285750"/>
            <a:r>
              <a:rPr lang="en-GB" sz="2000" dirty="0" smtClean="0">
                <a:solidFill>
                  <a:srgbClr val="232C2F"/>
                </a:solidFill>
              </a:rPr>
              <a:t>Continues to showcase Oracle’s wider outreach and </a:t>
            </a:r>
            <a:r>
              <a:rPr lang="en-GB" sz="2000" b="1" dirty="0" smtClean="0">
                <a:solidFill>
                  <a:srgbClr val="232C2F"/>
                </a:solidFill>
              </a:rPr>
              <a:t>drive for STEM.</a:t>
            </a:r>
            <a:endParaRPr lang="en-GB" sz="2000" b="1" dirty="0">
              <a:solidFill>
                <a:srgbClr val="232C2F"/>
              </a:solidFill>
            </a:endParaRPr>
          </a:p>
          <a:p>
            <a:pPr marL="285750" indent="-285750"/>
            <a:r>
              <a:rPr lang="en-GB" sz="2000" dirty="0" smtClean="0">
                <a:solidFill>
                  <a:srgbClr val="232C2F"/>
                </a:solidFill>
              </a:rPr>
              <a:t>Hackathons are a lot of </a:t>
            </a:r>
            <a:r>
              <a:rPr lang="en-GB" sz="2000" b="1" dirty="0" smtClean="0">
                <a:solidFill>
                  <a:srgbClr val="232C2F"/>
                </a:solidFill>
              </a:rPr>
              <a:t>fun</a:t>
            </a:r>
            <a:r>
              <a:rPr lang="en-GB" sz="2000" dirty="0">
                <a:solidFill>
                  <a:srgbClr val="232C2F"/>
                </a:solidFill>
              </a:rPr>
              <a:t>!</a:t>
            </a:r>
          </a:p>
        </p:txBody>
      </p:sp>
      <p:sp>
        <p:nvSpPr>
          <p:cNvPr id="4" name="Footer Placeholder 3"/>
          <p:cNvSpPr>
            <a:spLocks noGrp="1"/>
          </p:cNvSpPr>
          <p:nvPr>
            <p:ph type="ftr" sz="quarter" idx="11"/>
          </p:nvPr>
        </p:nvSpPr>
        <p:spPr/>
        <p:txBody>
          <a:bodyPr/>
          <a:lstStyle/>
          <a:p>
            <a:pPr>
              <a:defRPr/>
            </a:pPr>
            <a:r>
              <a:rPr lang="en-US" dirty="0">
                <a:solidFill>
                  <a:srgbClr val="5F5F5F"/>
                </a:solidFill>
              </a:rPr>
              <a:t>Confidential – Oracle Internal</a:t>
            </a:r>
          </a:p>
        </p:txBody>
      </p:sp>
    </p:spTree>
    <p:extLst>
      <p:ext uri="{BB962C8B-B14F-4D97-AF65-F5344CB8AC3E}">
        <p14:creationId xmlns:p14="http://schemas.microsoft.com/office/powerpoint/2010/main" val="377614257"/>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1813" y="11951"/>
            <a:ext cx="11125200" cy="889000"/>
          </a:xfrm>
        </p:spPr>
        <p:txBody>
          <a:bodyPr/>
          <a:lstStyle/>
          <a:p>
            <a:r>
              <a:rPr lang="en-GB" dirty="0" smtClean="0"/>
              <a:t>Challenges</a:t>
            </a:r>
            <a:endParaRPr lang="en-GB" dirty="0"/>
          </a:p>
        </p:txBody>
      </p:sp>
      <p:sp>
        <p:nvSpPr>
          <p:cNvPr id="5" name="Footer Placeholder 4"/>
          <p:cNvSpPr>
            <a:spLocks noGrp="1"/>
          </p:cNvSpPr>
          <p:nvPr>
            <p:ph type="ftr" sz="quarter" idx="15"/>
          </p:nvPr>
        </p:nvSpPr>
        <p:spPr/>
        <p:txBody>
          <a:bodyPr/>
          <a:lstStyle/>
          <a:p>
            <a:pPr>
              <a:defRPr/>
            </a:pPr>
            <a:r>
              <a:rPr lang="en-US" smtClean="0">
                <a:solidFill>
                  <a:srgbClr val="5F5F5F"/>
                </a:solidFill>
              </a:rPr>
              <a:t>Confidential – Oracle Internal/Restricted/Highly Restricted</a:t>
            </a:r>
            <a:endParaRPr lang="en-US">
              <a:solidFill>
                <a:srgbClr val="5F5F5F"/>
              </a:solidFill>
            </a:endParaRPr>
          </a:p>
        </p:txBody>
      </p:sp>
      <p:sp>
        <p:nvSpPr>
          <p:cNvPr id="6" name="Slide Number Placeholder 5"/>
          <p:cNvSpPr>
            <a:spLocks noGrp="1"/>
          </p:cNvSpPr>
          <p:nvPr>
            <p:ph type="sldNum" sz="quarter" idx="16"/>
          </p:nvPr>
        </p:nvSpPr>
        <p:spPr/>
        <p:txBody>
          <a:bodyPr/>
          <a:lstStyle/>
          <a:p>
            <a:fld id="{E8F2C6F7-9011-4080-937C-31E50BD438DE}" type="slidenum">
              <a:rPr lang="en-US" altLang="en-US" smtClean="0">
                <a:solidFill>
                  <a:srgbClr val="5F5F5F"/>
                </a:solidFill>
              </a:rPr>
              <a:pPr/>
              <a:t>4</a:t>
            </a:fld>
            <a:endParaRPr lang="en-US" altLang="en-US">
              <a:solidFill>
                <a:srgbClr val="5F5F5F"/>
              </a:solidFill>
            </a:endParaRPr>
          </a:p>
        </p:txBody>
      </p:sp>
      <p:sp>
        <p:nvSpPr>
          <p:cNvPr id="7" name="TextBox 6"/>
          <p:cNvSpPr txBox="1"/>
          <p:nvPr/>
        </p:nvSpPr>
        <p:spPr>
          <a:xfrm>
            <a:off x="652693" y="1070908"/>
            <a:ext cx="10883439" cy="818663"/>
          </a:xfrm>
          <a:prstGeom prst="rect">
            <a:avLst/>
          </a:prstGeom>
          <a:noFill/>
        </p:spPr>
        <p:txBody>
          <a:bodyPr wrap="square" lIns="0" tIns="0" rIns="0" bIns="0" rtlCol="0">
            <a:noAutofit/>
          </a:bodyPr>
          <a:lstStyle/>
          <a:p>
            <a:pPr algn="just">
              <a:lnSpc>
                <a:spcPct val="90000"/>
              </a:lnSpc>
            </a:pPr>
            <a:r>
              <a:rPr lang="en-GB" dirty="0" smtClean="0"/>
              <a:t>We’ve developed these challenges based on the underlying issues that the Prince’s Trust members face, as well as what the data set reflects. These are all prevalent matters in modern day society and the hackathon aims to tackle these areas in innovative and creative ways. </a:t>
            </a:r>
          </a:p>
          <a:p>
            <a:pPr algn="just">
              <a:lnSpc>
                <a:spcPct val="90000"/>
              </a:lnSpc>
            </a:pPr>
            <a:endParaRPr lang="en-GB" dirty="0"/>
          </a:p>
          <a:p>
            <a:pPr algn="just">
              <a:lnSpc>
                <a:spcPct val="90000"/>
              </a:lnSpc>
            </a:pPr>
            <a:r>
              <a:rPr lang="en-GB" dirty="0" smtClean="0"/>
              <a:t>There is open source government demographic data available as well as other sources such as Kaggle and ML scripts.</a:t>
            </a:r>
          </a:p>
        </p:txBody>
      </p:sp>
      <p:sp>
        <p:nvSpPr>
          <p:cNvPr id="8" name="Rectangle 7"/>
          <p:cNvSpPr/>
          <p:nvPr/>
        </p:nvSpPr>
        <p:spPr>
          <a:xfrm>
            <a:off x="2253707" y="2469856"/>
            <a:ext cx="536549" cy="646331"/>
          </a:xfrm>
          <a:prstGeom prst="rect">
            <a:avLst/>
          </a:prstGeom>
          <a:noFill/>
        </p:spPr>
        <p:txBody>
          <a:bodyPr wrap="square" lIns="91440" tIns="45720" rIns="91440" bIns="45720">
            <a:spAutoFit/>
          </a:bodyPr>
          <a:lstStyle/>
          <a:p>
            <a:pPr algn="ctr"/>
            <a:r>
              <a:rPr lang="en-US" sz="36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1</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9" name="Rectangle 8"/>
          <p:cNvSpPr/>
          <p:nvPr/>
        </p:nvSpPr>
        <p:spPr>
          <a:xfrm>
            <a:off x="5854530" y="2461387"/>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2</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10" name="Rectangle 9"/>
          <p:cNvSpPr/>
          <p:nvPr/>
        </p:nvSpPr>
        <p:spPr>
          <a:xfrm>
            <a:off x="9317178" y="2479688"/>
            <a:ext cx="403117"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3</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11" name="TextBox 10"/>
          <p:cNvSpPr txBox="1"/>
          <p:nvPr/>
        </p:nvSpPr>
        <p:spPr>
          <a:xfrm>
            <a:off x="1403021" y="3110148"/>
            <a:ext cx="2264678" cy="914400"/>
          </a:xfrm>
          <a:prstGeom prst="rect">
            <a:avLst/>
          </a:prstGeom>
          <a:noFill/>
        </p:spPr>
        <p:txBody>
          <a:bodyPr wrap="none" lIns="0" tIns="0" rIns="0" bIns="0" rtlCol="0">
            <a:noAutofit/>
          </a:bodyPr>
          <a:lstStyle/>
          <a:p>
            <a:pPr algn="ctr">
              <a:lnSpc>
                <a:spcPct val="90000"/>
              </a:lnSpc>
            </a:pPr>
            <a:r>
              <a:rPr lang="en-GB" b="1" dirty="0" smtClean="0"/>
              <a:t>Bullying &amp; Safeguarding</a:t>
            </a:r>
          </a:p>
        </p:txBody>
      </p:sp>
      <p:sp>
        <p:nvSpPr>
          <p:cNvPr id="12" name="TextBox 11"/>
          <p:cNvSpPr txBox="1"/>
          <p:nvPr/>
        </p:nvSpPr>
        <p:spPr>
          <a:xfrm>
            <a:off x="4976264" y="3119980"/>
            <a:ext cx="2515913" cy="914400"/>
          </a:xfrm>
          <a:prstGeom prst="rect">
            <a:avLst/>
          </a:prstGeom>
          <a:noFill/>
        </p:spPr>
        <p:txBody>
          <a:bodyPr wrap="none" lIns="0" tIns="0" rIns="0" bIns="0" rtlCol="0">
            <a:noAutofit/>
          </a:bodyPr>
          <a:lstStyle/>
          <a:p>
            <a:pPr algn="ctr">
              <a:lnSpc>
                <a:spcPct val="90000"/>
              </a:lnSpc>
            </a:pPr>
            <a:r>
              <a:rPr lang="en-GB" b="1" dirty="0" smtClean="0"/>
              <a:t>Education &amp; Employment</a:t>
            </a:r>
          </a:p>
        </p:txBody>
      </p:sp>
      <p:sp>
        <p:nvSpPr>
          <p:cNvPr id="13" name="TextBox 12"/>
          <p:cNvSpPr txBox="1"/>
          <p:nvPr/>
        </p:nvSpPr>
        <p:spPr>
          <a:xfrm>
            <a:off x="8423263" y="3109411"/>
            <a:ext cx="2264678" cy="803838"/>
          </a:xfrm>
          <a:prstGeom prst="rect">
            <a:avLst/>
          </a:prstGeom>
          <a:noFill/>
        </p:spPr>
        <p:txBody>
          <a:bodyPr wrap="none" lIns="0" tIns="0" rIns="0" bIns="0" rtlCol="0">
            <a:noAutofit/>
          </a:bodyPr>
          <a:lstStyle/>
          <a:p>
            <a:pPr algn="ctr">
              <a:lnSpc>
                <a:spcPct val="90000"/>
              </a:lnSpc>
            </a:pPr>
            <a:r>
              <a:rPr lang="en-GB" b="1" dirty="0" smtClean="0"/>
              <a:t>Mental Health</a:t>
            </a:r>
          </a:p>
        </p:txBody>
      </p:sp>
      <p:pic>
        <p:nvPicPr>
          <p:cNvPr id="14" name="Picture 2" descr="Image result for safeguarding icon oran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44944" y="3397601"/>
            <a:ext cx="824742" cy="82474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Image result for safeguarding icon oran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57742" y="3407433"/>
            <a:ext cx="891925" cy="824742"/>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6" name="Picture 8" descr="Image result for education icon oran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20279" y="3370830"/>
            <a:ext cx="889141" cy="892587"/>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p:cNvSpPr/>
          <p:nvPr/>
        </p:nvSpPr>
        <p:spPr>
          <a:xfrm>
            <a:off x="3828971" y="4100382"/>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4</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18" name="TextBox 17"/>
          <p:cNvSpPr txBox="1"/>
          <p:nvPr/>
        </p:nvSpPr>
        <p:spPr>
          <a:xfrm>
            <a:off x="3063352" y="4737837"/>
            <a:ext cx="2264678" cy="914400"/>
          </a:xfrm>
          <a:prstGeom prst="rect">
            <a:avLst/>
          </a:prstGeom>
          <a:noFill/>
        </p:spPr>
        <p:txBody>
          <a:bodyPr wrap="none" lIns="0" tIns="0" rIns="0" bIns="0" rtlCol="0">
            <a:noAutofit/>
          </a:bodyPr>
          <a:lstStyle/>
          <a:p>
            <a:pPr algn="ctr">
              <a:lnSpc>
                <a:spcPct val="90000"/>
              </a:lnSpc>
            </a:pPr>
            <a:r>
              <a:rPr lang="en-GB" b="1" dirty="0" smtClean="0"/>
              <a:t>Family Areas</a:t>
            </a:r>
          </a:p>
        </p:txBody>
      </p:sp>
      <p:pic>
        <p:nvPicPr>
          <p:cNvPr id="19" name="Picture 6" descr="Image result for family icon orang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711426" y="4964700"/>
            <a:ext cx="919565" cy="960434"/>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p:cNvSpPr/>
          <p:nvPr/>
        </p:nvSpPr>
        <p:spPr>
          <a:xfrm>
            <a:off x="7738995" y="4100382"/>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5</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21" name="TextBox 20"/>
          <p:cNvSpPr txBox="1"/>
          <p:nvPr/>
        </p:nvSpPr>
        <p:spPr>
          <a:xfrm>
            <a:off x="6924216" y="4737837"/>
            <a:ext cx="2264678" cy="914400"/>
          </a:xfrm>
          <a:prstGeom prst="rect">
            <a:avLst/>
          </a:prstGeom>
          <a:noFill/>
        </p:spPr>
        <p:txBody>
          <a:bodyPr wrap="none" lIns="0" tIns="0" rIns="0" bIns="0" rtlCol="0">
            <a:noAutofit/>
          </a:bodyPr>
          <a:lstStyle/>
          <a:p>
            <a:pPr algn="ctr">
              <a:lnSpc>
                <a:spcPct val="90000"/>
              </a:lnSpc>
            </a:pPr>
            <a:r>
              <a:rPr lang="en-GB" b="1" dirty="0" smtClean="0"/>
              <a:t>Open Challenge</a:t>
            </a:r>
          </a:p>
        </p:txBody>
      </p:sp>
      <p:pic>
        <p:nvPicPr>
          <p:cNvPr id="22" name="Picture 2" descr="Image result for orange icon tech"/>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7579690" y="5008831"/>
            <a:ext cx="914401" cy="914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86059"/>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9297" y="-16380"/>
            <a:ext cx="11125200" cy="889000"/>
          </a:xfrm>
        </p:spPr>
        <p:txBody>
          <a:bodyPr/>
          <a:lstStyle/>
          <a:p>
            <a:r>
              <a:rPr lang="en-GB" dirty="0" smtClean="0">
                <a:solidFill>
                  <a:srgbClr val="15243C"/>
                </a:solidFill>
              </a:rPr>
              <a:t>Challenges</a:t>
            </a:r>
            <a:endParaRPr lang="en-GB" dirty="0">
              <a:solidFill>
                <a:srgbClr val="15243C"/>
              </a:solidFill>
            </a:endParaRPr>
          </a:p>
        </p:txBody>
      </p:sp>
      <p:sp>
        <p:nvSpPr>
          <p:cNvPr id="5" name="Footer Placeholder 4"/>
          <p:cNvSpPr>
            <a:spLocks noGrp="1"/>
          </p:cNvSpPr>
          <p:nvPr>
            <p:ph type="ftr" sz="quarter" idx="15"/>
          </p:nvPr>
        </p:nvSpPr>
        <p:spPr/>
        <p:txBody>
          <a:bodyPr/>
          <a:lstStyle/>
          <a:p>
            <a:pPr>
              <a:defRPr/>
            </a:pPr>
            <a:r>
              <a:rPr lang="en-US" smtClean="0">
                <a:solidFill>
                  <a:srgbClr val="5F5F5F"/>
                </a:solidFill>
              </a:rPr>
              <a:t>Confidential – Oracle Internal/Restricted/Highly Restricted</a:t>
            </a:r>
            <a:endParaRPr lang="en-US">
              <a:solidFill>
                <a:srgbClr val="5F5F5F"/>
              </a:solidFill>
            </a:endParaRPr>
          </a:p>
        </p:txBody>
      </p:sp>
      <p:sp>
        <p:nvSpPr>
          <p:cNvPr id="6" name="Slide Number Placeholder 5"/>
          <p:cNvSpPr>
            <a:spLocks noGrp="1"/>
          </p:cNvSpPr>
          <p:nvPr>
            <p:ph type="sldNum" sz="quarter" idx="16"/>
          </p:nvPr>
        </p:nvSpPr>
        <p:spPr/>
        <p:txBody>
          <a:bodyPr/>
          <a:lstStyle/>
          <a:p>
            <a:fld id="{E8F2C6F7-9011-4080-937C-31E50BD438DE}" type="slidenum">
              <a:rPr lang="en-US" altLang="en-US" smtClean="0">
                <a:solidFill>
                  <a:srgbClr val="5F5F5F"/>
                </a:solidFill>
              </a:rPr>
              <a:pPr/>
              <a:t>5</a:t>
            </a:fld>
            <a:endParaRPr lang="en-US" altLang="en-US">
              <a:solidFill>
                <a:srgbClr val="5F5F5F"/>
              </a:solidFill>
            </a:endParaRPr>
          </a:p>
        </p:txBody>
      </p:sp>
      <p:sp>
        <p:nvSpPr>
          <p:cNvPr id="7" name="Rectangle 6"/>
          <p:cNvSpPr/>
          <p:nvPr/>
        </p:nvSpPr>
        <p:spPr>
          <a:xfrm>
            <a:off x="2027568" y="896690"/>
            <a:ext cx="536549" cy="646331"/>
          </a:xfrm>
          <a:prstGeom prst="rect">
            <a:avLst/>
          </a:prstGeom>
          <a:noFill/>
        </p:spPr>
        <p:txBody>
          <a:bodyPr wrap="square" lIns="91440" tIns="45720" rIns="91440" bIns="45720">
            <a:spAutoFit/>
          </a:bodyPr>
          <a:lstStyle/>
          <a:p>
            <a:pPr algn="ctr"/>
            <a:r>
              <a:rPr lang="en-US" sz="3600" b="1" cap="none" spc="0"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1</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8" name="Rectangle 7"/>
          <p:cNvSpPr/>
          <p:nvPr/>
        </p:nvSpPr>
        <p:spPr>
          <a:xfrm>
            <a:off x="5530066" y="868557"/>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2</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9" name="Rectangle 8"/>
          <p:cNvSpPr/>
          <p:nvPr/>
        </p:nvSpPr>
        <p:spPr>
          <a:xfrm>
            <a:off x="9395840" y="886858"/>
            <a:ext cx="403117"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3</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3" name="TextBox 2"/>
          <p:cNvSpPr txBox="1"/>
          <p:nvPr/>
        </p:nvSpPr>
        <p:spPr>
          <a:xfrm>
            <a:off x="1176882" y="1536982"/>
            <a:ext cx="2264678" cy="914400"/>
          </a:xfrm>
          <a:prstGeom prst="rect">
            <a:avLst/>
          </a:prstGeom>
          <a:noFill/>
        </p:spPr>
        <p:txBody>
          <a:bodyPr wrap="none" lIns="0" tIns="0" rIns="0" bIns="0" rtlCol="0">
            <a:noAutofit/>
          </a:bodyPr>
          <a:lstStyle/>
          <a:p>
            <a:pPr algn="ctr">
              <a:lnSpc>
                <a:spcPct val="90000"/>
              </a:lnSpc>
            </a:pPr>
            <a:r>
              <a:rPr lang="en-GB" b="1" dirty="0" smtClean="0"/>
              <a:t>Bullying &amp; Safeguarding</a:t>
            </a:r>
          </a:p>
        </p:txBody>
      </p:sp>
      <p:sp>
        <p:nvSpPr>
          <p:cNvPr id="11" name="TextBox 10"/>
          <p:cNvSpPr txBox="1"/>
          <p:nvPr/>
        </p:nvSpPr>
        <p:spPr>
          <a:xfrm>
            <a:off x="4651800" y="1527150"/>
            <a:ext cx="2515913" cy="914400"/>
          </a:xfrm>
          <a:prstGeom prst="rect">
            <a:avLst/>
          </a:prstGeom>
          <a:noFill/>
        </p:spPr>
        <p:txBody>
          <a:bodyPr wrap="none" lIns="0" tIns="0" rIns="0" bIns="0" rtlCol="0">
            <a:noAutofit/>
          </a:bodyPr>
          <a:lstStyle/>
          <a:p>
            <a:pPr algn="ctr">
              <a:lnSpc>
                <a:spcPct val="90000"/>
              </a:lnSpc>
            </a:pPr>
            <a:r>
              <a:rPr lang="en-GB" b="1" dirty="0" smtClean="0"/>
              <a:t>Education &amp; Employment</a:t>
            </a:r>
          </a:p>
        </p:txBody>
      </p:sp>
      <p:sp>
        <p:nvSpPr>
          <p:cNvPr id="12" name="TextBox 11"/>
          <p:cNvSpPr txBox="1"/>
          <p:nvPr/>
        </p:nvSpPr>
        <p:spPr>
          <a:xfrm>
            <a:off x="8501925" y="1516581"/>
            <a:ext cx="2264678" cy="803838"/>
          </a:xfrm>
          <a:prstGeom prst="rect">
            <a:avLst/>
          </a:prstGeom>
          <a:noFill/>
        </p:spPr>
        <p:txBody>
          <a:bodyPr wrap="none" lIns="0" tIns="0" rIns="0" bIns="0" rtlCol="0">
            <a:noAutofit/>
          </a:bodyPr>
          <a:lstStyle/>
          <a:p>
            <a:pPr algn="ctr">
              <a:lnSpc>
                <a:spcPct val="90000"/>
              </a:lnSpc>
            </a:pPr>
            <a:r>
              <a:rPr lang="en-GB" b="1" dirty="0" smtClean="0"/>
              <a:t>Mental Health</a:t>
            </a:r>
          </a:p>
        </p:txBody>
      </p:sp>
      <p:pic>
        <p:nvPicPr>
          <p:cNvPr id="1026" name="Picture 2" descr="Image result for safeguarding icon oran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918805" y="1824435"/>
            <a:ext cx="824742" cy="82474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safeguarding icon orange"/>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167573" y="1814603"/>
            <a:ext cx="891925" cy="824742"/>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1032" name="Picture 8" descr="Image result for education icon oran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95815" y="1778000"/>
            <a:ext cx="889141" cy="89258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p:cNvSpPr txBox="1"/>
          <p:nvPr/>
        </p:nvSpPr>
        <p:spPr>
          <a:xfrm>
            <a:off x="475395" y="2901570"/>
            <a:ext cx="3584586" cy="2971810"/>
          </a:xfrm>
          <a:prstGeom prst="rect">
            <a:avLst/>
          </a:prstGeom>
          <a:noFill/>
          <a:ln w="19050">
            <a:solidFill>
              <a:srgbClr val="FFC000"/>
            </a:solidFill>
            <a:prstDash val="lgDash"/>
          </a:ln>
        </p:spPr>
        <p:txBody>
          <a:bodyPr wrap="square" lIns="0" tIns="0" rIns="0" bIns="0" rtlCol="0" anchor="ctr">
            <a:noAutofit/>
          </a:bodyPr>
          <a:lstStyle/>
          <a:p>
            <a:pPr algn="ctr"/>
            <a:r>
              <a:rPr lang="en-GB" sz="1400" dirty="0"/>
              <a:t>Find </a:t>
            </a:r>
            <a:r>
              <a:rPr lang="en-GB" sz="1400" dirty="0" smtClean="0"/>
              <a:t>correlations and identifiers </a:t>
            </a:r>
            <a:r>
              <a:rPr lang="en-GB" sz="1400" dirty="0"/>
              <a:t>between different </a:t>
            </a:r>
            <a:r>
              <a:rPr lang="en-GB" sz="1400" dirty="0" smtClean="0"/>
              <a:t>groups in the dataset (A-E) </a:t>
            </a:r>
            <a:r>
              <a:rPr lang="en-GB" sz="1400" dirty="0"/>
              <a:t>that </a:t>
            </a:r>
            <a:r>
              <a:rPr lang="en-GB" sz="1400" dirty="0" smtClean="0"/>
              <a:t>reflects or indicates that bullying (cyber, physical or emotional etc) or </a:t>
            </a:r>
            <a:r>
              <a:rPr lang="en-GB" sz="1400" dirty="0"/>
              <a:t>a lack of safe guarding could </a:t>
            </a:r>
            <a:r>
              <a:rPr lang="en-GB" sz="1400" dirty="0" smtClean="0"/>
              <a:t>lead to:</a:t>
            </a:r>
            <a:br>
              <a:rPr lang="en-GB" sz="1400" dirty="0" smtClean="0"/>
            </a:br>
            <a:endParaRPr lang="en-GB" sz="800" dirty="0"/>
          </a:p>
          <a:p>
            <a:pPr marL="285750" lvl="0" indent="-285750" algn="ctr">
              <a:buFont typeface="Arial" panose="020B0604020202020204" pitchFamily="34" charset="0"/>
              <a:buChar char="•"/>
            </a:pPr>
            <a:r>
              <a:rPr lang="en-GB" sz="1400" dirty="0"/>
              <a:t>Lower </a:t>
            </a:r>
            <a:r>
              <a:rPr lang="en-GB" sz="1400" dirty="0" smtClean="0"/>
              <a:t>education attainment</a:t>
            </a:r>
          </a:p>
          <a:p>
            <a:pPr marL="285750" lvl="0" indent="-285750" algn="ctr">
              <a:buFont typeface="Arial" panose="020B0604020202020204" pitchFamily="34" charset="0"/>
              <a:buChar char="•"/>
            </a:pPr>
            <a:r>
              <a:rPr lang="en-GB" sz="1400" dirty="0" smtClean="0"/>
              <a:t>Exclusion from school</a:t>
            </a:r>
          </a:p>
          <a:p>
            <a:pPr marL="285750" lvl="0" indent="-285750" algn="ctr">
              <a:buFont typeface="Arial" panose="020B0604020202020204" pitchFamily="34" charset="0"/>
              <a:buChar char="•"/>
            </a:pPr>
            <a:r>
              <a:rPr lang="en-GB" sz="1400" dirty="0" smtClean="0"/>
              <a:t>Substance abuse</a:t>
            </a:r>
          </a:p>
          <a:p>
            <a:pPr marL="285750" lvl="0" indent="-285750" algn="ctr">
              <a:buFont typeface="Arial" panose="020B0604020202020204" pitchFamily="34" charset="0"/>
              <a:buChar char="•"/>
            </a:pPr>
            <a:r>
              <a:rPr lang="en-GB" sz="1400" dirty="0" smtClean="0"/>
              <a:t>Any </a:t>
            </a:r>
            <a:r>
              <a:rPr lang="en-GB" sz="1400" dirty="0"/>
              <a:t>other </a:t>
            </a:r>
            <a:r>
              <a:rPr lang="en-GB" sz="1400" dirty="0" smtClean="0"/>
              <a:t>category</a:t>
            </a:r>
            <a:br>
              <a:rPr lang="en-GB" sz="1400" dirty="0" smtClean="0"/>
            </a:br>
            <a:endParaRPr lang="en-GB" sz="800" dirty="0"/>
          </a:p>
          <a:p>
            <a:pPr algn="ctr"/>
            <a:r>
              <a:rPr lang="en-GB" sz="1400" dirty="0"/>
              <a:t>Use ML </a:t>
            </a:r>
            <a:r>
              <a:rPr lang="en-GB" sz="1400" dirty="0" smtClean="0"/>
              <a:t>algorithms &amp; predictive data analysis </a:t>
            </a:r>
            <a:r>
              <a:rPr lang="en-GB" sz="1400" dirty="0"/>
              <a:t>to pick up on these factors and </a:t>
            </a:r>
            <a:r>
              <a:rPr lang="en-GB" sz="1400" dirty="0" smtClean="0"/>
              <a:t>to identify the likelihood of bullying based on social behaviour.</a:t>
            </a:r>
            <a:endParaRPr lang="en-GB" sz="1400" dirty="0"/>
          </a:p>
        </p:txBody>
      </p:sp>
      <p:sp>
        <p:nvSpPr>
          <p:cNvPr id="15" name="Rectangle 14"/>
          <p:cNvSpPr/>
          <p:nvPr/>
        </p:nvSpPr>
        <p:spPr>
          <a:xfrm>
            <a:off x="7945357" y="2895721"/>
            <a:ext cx="3805116" cy="2990178"/>
          </a:xfrm>
          <a:prstGeom prst="rect">
            <a:avLst/>
          </a:prstGeom>
          <a:ln w="19050">
            <a:solidFill>
              <a:srgbClr val="FFC000"/>
            </a:solidFill>
            <a:prstDash val="lgDash"/>
          </a:ln>
        </p:spPr>
        <p:txBody>
          <a:bodyPr wrap="square" anchor="ctr">
            <a:spAutoFit/>
          </a:bodyPr>
          <a:lstStyle/>
          <a:p>
            <a:pPr algn="ctr">
              <a:lnSpc>
                <a:spcPct val="107000"/>
              </a:lnSpc>
              <a:spcAft>
                <a:spcPts val="800"/>
              </a:spcAft>
            </a:pPr>
            <a:r>
              <a:rPr lang="en-GB" sz="1400" dirty="0">
                <a:latin typeface="Calibri" panose="020F0502020204030204" pitchFamily="34" charset="0"/>
                <a:ea typeface="Calibri" panose="020F0502020204030204" pitchFamily="34" charset="0"/>
                <a:cs typeface="Times New Roman" panose="02020603050405020304" pitchFamily="18" charset="0"/>
              </a:rPr>
              <a:t>By focusing on groups A, B, &amp; C, use statistical </a:t>
            </a:r>
            <a:r>
              <a:rPr lang="en-GB" sz="14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probability analysis, predictions and ML algorithms to determine at what point the Prince’s Trust need to intervene to stop certain </a:t>
            </a:r>
            <a:r>
              <a:rPr lang="en-GB" sz="1400" dirty="0" smtClean="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Mental Health </a:t>
            </a:r>
            <a:r>
              <a:rPr lang="en-GB" sz="14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conditions </a:t>
            </a:r>
            <a:r>
              <a:rPr lang="en-GB" sz="1400" dirty="0" smtClean="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developing. For </a:t>
            </a:r>
            <a:r>
              <a:rPr lang="en-GB" sz="14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example; trigger or turning points in an individual’s life that leads them to display specific behavioural characteristics such as depression, anxiety etc. </a:t>
            </a:r>
            <a:br>
              <a:rPr lang="en-GB" sz="14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br>
            <a:r>
              <a:rPr lang="en-GB" sz="900" dirty="0" smtClean="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 </a:t>
            </a:r>
            <a:r>
              <a:rPr lang="en-GB" sz="10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
            </a:r>
            <a:br>
              <a:rPr lang="en-GB" sz="10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br>
            <a:r>
              <a:rPr lang="en-GB" sz="1400" dirty="0" smtClean="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What is </a:t>
            </a:r>
            <a:r>
              <a:rPr lang="en-GB" sz="1400" dirty="0">
                <a:solidFill>
                  <a:schemeClr val="tx1">
                    <a:lumMod val="50000"/>
                  </a:schemeClr>
                </a:solidFill>
                <a:latin typeface="Calibri" panose="020F0502020204030204" pitchFamily="34" charset="0"/>
                <a:ea typeface="Calibri" panose="020F0502020204030204" pitchFamily="34" charset="0"/>
                <a:cs typeface="Times New Roman" panose="02020603050405020304" pitchFamily="18" charset="0"/>
              </a:rPr>
              <a:t>the best way for the Prince’s Trust to interact with such individuals </a:t>
            </a:r>
            <a:r>
              <a:rPr lang="en-GB" sz="1400" dirty="0">
                <a:latin typeface="Calibri" panose="020F0502020204030204" pitchFamily="34" charset="0"/>
                <a:ea typeface="Calibri" panose="020F0502020204030204" pitchFamily="34" charset="0"/>
                <a:cs typeface="Times New Roman" panose="02020603050405020304" pitchFamily="18" charset="0"/>
              </a:rPr>
              <a:t>and suggest coping mechanisms/prevention strategies.</a:t>
            </a:r>
          </a:p>
        </p:txBody>
      </p:sp>
      <p:sp>
        <p:nvSpPr>
          <p:cNvPr id="16" name="Rectangle 15"/>
          <p:cNvSpPr/>
          <p:nvPr/>
        </p:nvSpPr>
        <p:spPr>
          <a:xfrm>
            <a:off x="4195134" y="2882705"/>
            <a:ext cx="3615069" cy="3016210"/>
          </a:xfrm>
          <a:prstGeom prst="rect">
            <a:avLst/>
          </a:prstGeom>
          <a:ln w="19050">
            <a:solidFill>
              <a:srgbClr val="FFC000"/>
            </a:solidFill>
            <a:prstDash val="lgDash"/>
          </a:ln>
        </p:spPr>
        <p:txBody>
          <a:bodyPr wrap="square" anchor="ctr">
            <a:spAutoFit/>
          </a:bodyPr>
          <a:lstStyle/>
          <a:p>
            <a:pPr algn="ctr"/>
            <a:r>
              <a:rPr lang="en-GB" sz="1400" dirty="0" smtClean="0">
                <a:solidFill>
                  <a:schemeClr val="tx1">
                    <a:lumMod val="50000"/>
                  </a:schemeClr>
                </a:solidFill>
              </a:rPr>
              <a:t>Focusing on a group (A-E) of your choice from the dataset, use ML algorithms to perform a full analysis to determine key factors that lead to or prevent people from attaining full time employment or retain full time employment. </a:t>
            </a:r>
          </a:p>
          <a:p>
            <a:pPr algn="ctr"/>
            <a:endParaRPr lang="en-GB" sz="800" dirty="0">
              <a:solidFill>
                <a:schemeClr val="tx1">
                  <a:lumMod val="50000"/>
                </a:schemeClr>
              </a:solidFill>
            </a:endParaRPr>
          </a:p>
          <a:p>
            <a:pPr algn="ctr"/>
            <a:r>
              <a:rPr lang="en-GB" sz="1400" dirty="0" smtClean="0">
                <a:solidFill>
                  <a:schemeClr val="tx1">
                    <a:lumMod val="50000"/>
                  </a:schemeClr>
                </a:solidFill>
              </a:rPr>
              <a:t>For groups A &amp; B focus more on education (school, university, college), upbringing, background as well as open source demographic data. </a:t>
            </a:r>
            <a:r>
              <a:rPr lang="en-GB" sz="1400" dirty="0">
                <a:solidFill>
                  <a:schemeClr val="tx1">
                    <a:lumMod val="50000"/>
                  </a:schemeClr>
                </a:solidFill>
              </a:rPr>
              <a:t>For group D and E the focus will be on wider skills, e.g. soft skills, not taught in education system </a:t>
            </a:r>
            <a:r>
              <a:rPr lang="en-GB" sz="1400" dirty="0" smtClean="0">
                <a:solidFill>
                  <a:schemeClr val="tx1">
                    <a:lumMod val="50000"/>
                  </a:schemeClr>
                </a:solidFill>
              </a:rPr>
              <a:t>and contributing factors such as substance abuse, criminal record, personality traits etc.</a:t>
            </a:r>
          </a:p>
        </p:txBody>
      </p:sp>
    </p:spTree>
    <p:extLst>
      <p:ext uri="{BB962C8B-B14F-4D97-AF65-F5344CB8AC3E}">
        <p14:creationId xmlns:p14="http://schemas.microsoft.com/office/powerpoint/2010/main" val="392922545"/>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5093" y="288628"/>
            <a:ext cx="11125200" cy="889000"/>
          </a:xfrm>
        </p:spPr>
        <p:txBody>
          <a:bodyPr/>
          <a:lstStyle/>
          <a:p>
            <a:r>
              <a:rPr lang="en-GB" dirty="0" smtClean="0">
                <a:solidFill>
                  <a:srgbClr val="15243C"/>
                </a:solidFill>
              </a:rPr>
              <a:t>Challenges</a:t>
            </a:r>
            <a:endParaRPr lang="en-GB" dirty="0">
              <a:solidFill>
                <a:srgbClr val="15243C"/>
              </a:solidFill>
            </a:endParaRPr>
          </a:p>
        </p:txBody>
      </p:sp>
      <p:sp>
        <p:nvSpPr>
          <p:cNvPr id="5" name="Footer Placeholder 4"/>
          <p:cNvSpPr>
            <a:spLocks noGrp="1"/>
          </p:cNvSpPr>
          <p:nvPr>
            <p:ph type="ftr" sz="quarter" idx="15"/>
          </p:nvPr>
        </p:nvSpPr>
        <p:spPr/>
        <p:txBody>
          <a:bodyPr/>
          <a:lstStyle/>
          <a:p>
            <a:pPr>
              <a:defRPr/>
            </a:pPr>
            <a:r>
              <a:rPr lang="en-US" smtClean="0">
                <a:solidFill>
                  <a:srgbClr val="5F5F5F"/>
                </a:solidFill>
              </a:rPr>
              <a:t>Confidential – Oracle Internal/Restricted/Highly Restricted</a:t>
            </a:r>
            <a:endParaRPr lang="en-US">
              <a:solidFill>
                <a:srgbClr val="5F5F5F"/>
              </a:solidFill>
            </a:endParaRPr>
          </a:p>
        </p:txBody>
      </p:sp>
      <p:sp>
        <p:nvSpPr>
          <p:cNvPr id="6" name="Slide Number Placeholder 5"/>
          <p:cNvSpPr>
            <a:spLocks noGrp="1"/>
          </p:cNvSpPr>
          <p:nvPr>
            <p:ph type="sldNum" sz="quarter" idx="16"/>
          </p:nvPr>
        </p:nvSpPr>
        <p:spPr/>
        <p:txBody>
          <a:bodyPr/>
          <a:lstStyle/>
          <a:p>
            <a:fld id="{E8F2C6F7-9011-4080-937C-31E50BD438DE}" type="slidenum">
              <a:rPr lang="en-US" altLang="en-US" smtClean="0">
                <a:solidFill>
                  <a:srgbClr val="5F5F5F"/>
                </a:solidFill>
              </a:rPr>
              <a:pPr/>
              <a:t>6</a:t>
            </a:fld>
            <a:endParaRPr lang="en-US" altLang="en-US">
              <a:solidFill>
                <a:srgbClr val="5F5F5F"/>
              </a:solidFill>
            </a:endParaRPr>
          </a:p>
        </p:txBody>
      </p:sp>
      <p:sp>
        <p:nvSpPr>
          <p:cNvPr id="10" name="Rectangle 9"/>
          <p:cNvSpPr/>
          <p:nvPr/>
        </p:nvSpPr>
        <p:spPr>
          <a:xfrm>
            <a:off x="4114976" y="1227623"/>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4</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13" name="TextBox 12"/>
          <p:cNvSpPr txBox="1"/>
          <p:nvPr/>
        </p:nvSpPr>
        <p:spPr>
          <a:xfrm>
            <a:off x="3349357" y="1865078"/>
            <a:ext cx="2264678" cy="914400"/>
          </a:xfrm>
          <a:prstGeom prst="rect">
            <a:avLst/>
          </a:prstGeom>
          <a:noFill/>
        </p:spPr>
        <p:txBody>
          <a:bodyPr wrap="none" lIns="0" tIns="0" rIns="0" bIns="0" rtlCol="0">
            <a:noAutofit/>
          </a:bodyPr>
          <a:lstStyle/>
          <a:p>
            <a:pPr algn="ctr">
              <a:lnSpc>
                <a:spcPct val="90000"/>
              </a:lnSpc>
            </a:pPr>
            <a:r>
              <a:rPr lang="en-GB" b="1" dirty="0" smtClean="0"/>
              <a:t>Family Areas</a:t>
            </a:r>
          </a:p>
        </p:txBody>
      </p:sp>
      <p:pic>
        <p:nvPicPr>
          <p:cNvPr id="1030" name="Picture 6" descr="Image result for family icon orang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97431" y="2091941"/>
            <a:ext cx="919565" cy="960434"/>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p:cNvSpPr/>
          <p:nvPr/>
        </p:nvSpPr>
        <p:spPr>
          <a:xfrm>
            <a:off x="8043790" y="1173833"/>
            <a:ext cx="536549" cy="646331"/>
          </a:xfrm>
          <a:prstGeom prst="rect">
            <a:avLst/>
          </a:prstGeom>
          <a:noFill/>
        </p:spPr>
        <p:txBody>
          <a:bodyPr wrap="square" lIns="91440" tIns="45720" rIns="91440" bIns="45720">
            <a:spAutoFit/>
          </a:bodyPr>
          <a:lstStyle/>
          <a:p>
            <a:pPr algn="ctr"/>
            <a:r>
              <a:rPr lang="en-US" sz="36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5</a:t>
            </a:r>
            <a:endParaRPr lang="en-US" sz="36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20" name="TextBox 19"/>
          <p:cNvSpPr txBox="1"/>
          <p:nvPr/>
        </p:nvSpPr>
        <p:spPr>
          <a:xfrm>
            <a:off x="7238843" y="1811288"/>
            <a:ext cx="2264678" cy="914400"/>
          </a:xfrm>
          <a:prstGeom prst="rect">
            <a:avLst/>
          </a:prstGeom>
          <a:noFill/>
        </p:spPr>
        <p:txBody>
          <a:bodyPr wrap="none" lIns="0" tIns="0" rIns="0" bIns="0" rtlCol="0">
            <a:noAutofit/>
          </a:bodyPr>
          <a:lstStyle/>
          <a:p>
            <a:pPr algn="ctr">
              <a:lnSpc>
                <a:spcPct val="90000"/>
              </a:lnSpc>
            </a:pPr>
            <a:r>
              <a:rPr lang="en-GB" b="1" dirty="0" smtClean="0"/>
              <a:t>Open Challenge</a:t>
            </a:r>
          </a:p>
        </p:txBody>
      </p:sp>
      <p:pic>
        <p:nvPicPr>
          <p:cNvPr id="15" name="Picture 2" descr="Image result for orange icon tec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13981" y="2082282"/>
            <a:ext cx="914401" cy="914401"/>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6874401" y="3026769"/>
            <a:ext cx="4401612" cy="2935740"/>
          </a:xfrm>
          <a:prstGeom prst="rect">
            <a:avLst/>
          </a:prstGeom>
          <a:ln w="19050">
            <a:solidFill>
              <a:srgbClr val="FFC000"/>
            </a:solidFill>
            <a:prstDash val="lgDash"/>
          </a:ln>
        </p:spPr>
        <p:txBody>
          <a:bodyPr wrap="square" anchor="ctr">
            <a:spAutoFit/>
          </a:bodyPr>
          <a:lstStyle/>
          <a:p>
            <a:pPr algn="ctr">
              <a:lnSpc>
                <a:spcPct val="107000"/>
              </a:lnSpc>
              <a:spcAft>
                <a:spcPts val="800"/>
              </a:spcAft>
            </a:pPr>
            <a:endParaRPr lang="en-GB" sz="1400" dirty="0" smtClean="0">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400" dirty="0" smtClean="0">
                <a:latin typeface="Calibri" panose="020F0502020204030204" pitchFamily="34" charset="0"/>
                <a:ea typeface="Calibri" panose="020F0502020204030204" pitchFamily="34" charset="0"/>
                <a:cs typeface="Times New Roman" panose="02020603050405020304" pitchFamily="18" charset="0"/>
              </a:rPr>
              <a:t>Find </a:t>
            </a:r>
            <a:r>
              <a:rPr lang="en-GB" sz="1400" dirty="0">
                <a:latin typeface="Calibri" panose="020F0502020204030204" pitchFamily="34" charset="0"/>
                <a:ea typeface="Calibri" panose="020F0502020204030204" pitchFamily="34" charset="0"/>
                <a:cs typeface="Times New Roman" panose="02020603050405020304" pitchFamily="18" charset="0"/>
              </a:rPr>
              <a:t>the </a:t>
            </a:r>
            <a:r>
              <a:rPr lang="en-GB" sz="1400" dirty="0" smtClean="0">
                <a:latin typeface="Calibri" panose="020F0502020204030204" pitchFamily="34" charset="0"/>
                <a:ea typeface="Calibri" panose="020F0502020204030204" pitchFamily="34" charset="0"/>
                <a:cs typeface="Times New Roman" panose="02020603050405020304" pitchFamily="18" charset="0"/>
              </a:rPr>
              <a:t>most common issues </a:t>
            </a:r>
            <a:r>
              <a:rPr lang="en-GB" sz="1400" dirty="0">
                <a:latin typeface="Calibri" panose="020F0502020204030204" pitchFamily="34" charset="0"/>
                <a:ea typeface="Calibri" panose="020F0502020204030204" pitchFamily="34" charset="0"/>
                <a:cs typeface="Times New Roman" panose="02020603050405020304" pitchFamily="18" charset="0"/>
              </a:rPr>
              <a:t>that </a:t>
            </a:r>
            <a:r>
              <a:rPr lang="en-GB" sz="1400" dirty="0" smtClean="0">
                <a:latin typeface="Calibri" panose="020F0502020204030204" pitchFamily="34" charset="0"/>
                <a:ea typeface="Calibri" panose="020F0502020204030204" pitchFamily="34" charset="0"/>
                <a:cs typeface="Times New Roman" panose="02020603050405020304" pitchFamily="18" charset="0"/>
              </a:rPr>
              <a:t>exists within each group (A-E). Suggest some methods that can be put in place to </a:t>
            </a:r>
            <a:r>
              <a:rPr lang="en-GB" sz="1400" dirty="0">
                <a:latin typeface="Calibri" panose="020F0502020204030204" pitchFamily="34" charset="0"/>
                <a:ea typeface="Calibri" panose="020F0502020204030204" pitchFamily="34" charset="0"/>
                <a:cs typeface="Times New Roman" panose="02020603050405020304" pitchFamily="18" charset="0"/>
              </a:rPr>
              <a:t>prevent </a:t>
            </a:r>
            <a:r>
              <a:rPr lang="en-GB" sz="1400" dirty="0" smtClean="0">
                <a:latin typeface="Calibri" panose="020F0502020204030204" pitchFamily="34" charset="0"/>
                <a:ea typeface="Calibri" panose="020F0502020204030204" pitchFamily="34" charset="0"/>
                <a:cs typeface="Times New Roman" panose="02020603050405020304" pitchFamily="18" charset="0"/>
              </a:rPr>
              <a:t>them from happening or lessen the impact. </a:t>
            </a:r>
            <a:r>
              <a:rPr lang="en-GB" sz="1400" dirty="0">
                <a:latin typeface="Calibri" panose="020F0502020204030204" pitchFamily="34" charset="0"/>
                <a:ea typeface="Calibri" panose="020F0502020204030204" pitchFamily="34" charset="0"/>
                <a:cs typeface="Times New Roman" panose="02020603050405020304" pitchFamily="18" charset="0"/>
              </a:rPr>
              <a:t>What can be done to detect </a:t>
            </a:r>
            <a:r>
              <a:rPr lang="en-GB" sz="1400" dirty="0" smtClean="0">
                <a:latin typeface="Calibri" panose="020F0502020204030204" pitchFamily="34" charset="0"/>
                <a:ea typeface="Calibri" panose="020F0502020204030204" pitchFamily="34" charset="0"/>
                <a:cs typeface="Times New Roman" panose="02020603050405020304" pitchFamily="18" charset="0"/>
              </a:rPr>
              <a:t>these emerging trends? </a:t>
            </a:r>
            <a:endParaRPr lang="en-GB" sz="1400" dirty="0">
              <a:latin typeface="Calibri" panose="020F0502020204030204" pitchFamily="34" charset="0"/>
              <a:ea typeface="Calibri" panose="020F0502020204030204" pitchFamily="34" charset="0"/>
              <a:cs typeface="Times New Roman" panose="02020603050405020304" pitchFamily="18" charset="0"/>
            </a:endParaRPr>
          </a:p>
          <a:p>
            <a:pPr algn="ctr">
              <a:lnSpc>
                <a:spcPct val="107000"/>
              </a:lnSpc>
              <a:spcAft>
                <a:spcPts val="800"/>
              </a:spcAft>
            </a:pPr>
            <a:r>
              <a:rPr lang="en-GB" sz="1400" dirty="0" smtClean="0">
                <a:latin typeface="Calibri" panose="020F0502020204030204" pitchFamily="34" charset="0"/>
                <a:ea typeface="Calibri" panose="020F0502020204030204" pitchFamily="34" charset="0"/>
                <a:cs typeface="Times New Roman" panose="02020603050405020304" pitchFamily="18" charset="0"/>
              </a:rPr>
              <a:t>Using </a:t>
            </a:r>
            <a:r>
              <a:rPr lang="en-GB" sz="1400" dirty="0">
                <a:latin typeface="Calibri" panose="020F0502020204030204" pitchFamily="34" charset="0"/>
                <a:ea typeface="Calibri" panose="020F0502020204030204" pitchFamily="34" charset="0"/>
                <a:cs typeface="Times New Roman" panose="02020603050405020304" pitchFamily="18" charset="0"/>
              </a:rPr>
              <a:t>projection </a:t>
            </a:r>
            <a:r>
              <a:rPr lang="en-GB" sz="1400" dirty="0" smtClean="0">
                <a:latin typeface="Calibri" panose="020F0502020204030204" pitchFamily="34" charset="0"/>
                <a:ea typeface="Calibri" panose="020F0502020204030204" pitchFamily="34" charset="0"/>
                <a:cs typeface="Times New Roman" panose="02020603050405020304" pitchFamily="18" charset="0"/>
              </a:rPr>
              <a:t>metrics, open </a:t>
            </a:r>
            <a:r>
              <a:rPr lang="en-GB" sz="1400" dirty="0">
                <a:latin typeface="Calibri" panose="020F0502020204030204" pitchFamily="34" charset="0"/>
                <a:ea typeface="Calibri" panose="020F0502020204030204" pitchFamily="34" charset="0"/>
                <a:cs typeface="Times New Roman" panose="02020603050405020304" pitchFamily="18" charset="0"/>
              </a:rPr>
              <a:t>source demographic data, political </a:t>
            </a:r>
            <a:r>
              <a:rPr lang="en-GB" sz="1400" dirty="0" smtClean="0">
                <a:latin typeface="Calibri" panose="020F0502020204030204" pitchFamily="34" charset="0"/>
                <a:ea typeface="Calibri" panose="020F0502020204030204" pitchFamily="34" charset="0"/>
                <a:cs typeface="Times New Roman" panose="02020603050405020304" pitchFamily="18" charset="0"/>
              </a:rPr>
              <a:t>influences &amp; </a:t>
            </a:r>
            <a:r>
              <a:rPr lang="en-GB" sz="1400" dirty="0">
                <a:latin typeface="Calibri" panose="020F0502020204030204" pitchFamily="34" charset="0"/>
                <a:ea typeface="Calibri" panose="020F0502020204030204" pitchFamily="34" charset="0"/>
                <a:cs typeface="Times New Roman" panose="02020603050405020304" pitchFamily="18" charset="0"/>
              </a:rPr>
              <a:t>community presence </a:t>
            </a:r>
            <a:r>
              <a:rPr lang="en-GB" sz="1400" dirty="0" smtClean="0">
                <a:latin typeface="Calibri" panose="020F0502020204030204" pitchFamily="34" charset="0"/>
                <a:ea typeface="Calibri" panose="020F0502020204030204" pitchFamily="34" charset="0"/>
                <a:cs typeface="Times New Roman" panose="02020603050405020304" pitchFamily="18" charset="0"/>
              </a:rPr>
              <a:t>etc</a:t>
            </a:r>
            <a:r>
              <a:rPr lang="en-GB" sz="1400" dirty="0">
                <a:latin typeface="Calibri" panose="020F0502020204030204" pitchFamily="34" charset="0"/>
                <a:ea typeface="Calibri" panose="020F0502020204030204" pitchFamily="34" charset="0"/>
                <a:cs typeface="Times New Roman" panose="02020603050405020304" pitchFamily="18" charset="0"/>
              </a:rPr>
              <a:t>,</a:t>
            </a:r>
            <a:r>
              <a:rPr lang="en-GB" sz="1400" dirty="0" smtClean="0">
                <a:latin typeface="Calibri" panose="020F0502020204030204" pitchFamily="34" charset="0"/>
                <a:ea typeface="Calibri" panose="020F0502020204030204" pitchFamily="34" charset="0"/>
                <a:cs typeface="Times New Roman" panose="02020603050405020304" pitchFamily="18" charset="0"/>
              </a:rPr>
              <a:t> </a:t>
            </a:r>
            <a:r>
              <a:rPr lang="en-GB" sz="1400" dirty="0">
                <a:latin typeface="Calibri" panose="020F0502020204030204" pitchFamily="34" charset="0"/>
                <a:ea typeface="Calibri" panose="020F0502020204030204" pitchFamily="34" charset="0"/>
                <a:cs typeface="Times New Roman" panose="02020603050405020304" pitchFamily="18" charset="0"/>
              </a:rPr>
              <a:t>are </a:t>
            </a:r>
            <a:r>
              <a:rPr lang="en-GB" sz="1400" dirty="0" smtClean="0">
                <a:latin typeface="Calibri" panose="020F0502020204030204" pitchFamily="34" charset="0"/>
                <a:ea typeface="Calibri" panose="020F0502020204030204" pitchFamily="34" charset="0"/>
                <a:cs typeface="Times New Roman" panose="02020603050405020304" pitchFamily="18" charset="0"/>
              </a:rPr>
              <a:t>these existing trends forecasted to get better or </a:t>
            </a:r>
            <a:r>
              <a:rPr lang="en-GB" sz="1400" dirty="0">
                <a:latin typeface="Calibri" panose="020F0502020204030204" pitchFamily="34" charset="0"/>
                <a:ea typeface="Calibri" panose="020F0502020204030204" pitchFamily="34" charset="0"/>
                <a:cs typeface="Times New Roman" panose="02020603050405020304" pitchFamily="18" charset="0"/>
              </a:rPr>
              <a:t>worse </a:t>
            </a:r>
            <a:r>
              <a:rPr lang="en-GB" sz="1400" dirty="0" smtClean="0">
                <a:latin typeface="Calibri" panose="020F0502020204030204" pitchFamily="34" charset="0"/>
                <a:ea typeface="Calibri" panose="020F0502020204030204" pitchFamily="34" charset="0"/>
                <a:cs typeface="Times New Roman" panose="02020603050405020304" pitchFamily="18" charset="0"/>
              </a:rPr>
              <a:t>in the future?</a:t>
            </a:r>
          </a:p>
          <a:p>
            <a:pPr algn="ctr">
              <a:lnSpc>
                <a:spcPct val="107000"/>
              </a:lnSpc>
              <a:spcAft>
                <a:spcPts val="800"/>
              </a:spcAft>
            </a:pP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5" name="TextBox 24"/>
          <p:cNvSpPr txBox="1"/>
          <p:nvPr/>
        </p:nvSpPr>
        <p:spPr>
          <a:xfrm>
            <a:off x="1297172" y="3034445"/>
            <a:ext cx="5390351" cy="2910134"/>
          </a:xfrm>
          <a:prstGeom prst="rect">
            <a:avLst/>
          </a:prstGeom>
          <a:noFill/>
          <a:ln w="19050">
            <a:solidFill>
              <a:srgbClr val="FFC000"/>
            </a:solidFill>
            <a:prstDash val="lgDash"/>
          </a:ln>
        </p:spPr>
        <p:txBody>
          <a:bodyPr wrap="square" lIns="0" tIns="0" rIns="0" bIns="0" rtlCol="0" anchor="ctr">
            <a:noAutofit/>
          </a:bodyPr>
          <a:lstStyle/>
          <a:p>
            <a:pPr algn="ctr"/>
            <a:r>
              <a:rPr lang="en-GB" sz="1400" dirty="0"/>
              <a:t>How likely is it for individuals to be accepted into society &amp; what challenges would they face when being accepted in society, based on the following subgroups</a:t>
            </a:r>
            <a:r>
              <a:rPr lang="en-GB" sz="1400" dirty="0" smtClean="0"/>
              <a:t>;</a:t>
            </a:r>
            <a:br>
              <a:rPr lang="en-GB" sz="1400" dirty="0" smtClean="0"/>
            </a:br>
            <a:endParaRPr lang="en-GB" sz="500" dirty="0"/>
          </a:p>
          <a:p>
            <a:pPr marL="285750" lvl="0" indent="-285750" algn="ctr">
              <a:buFont typeface="Arial" panose="020B0604020202020204" pitchFamily="34" charset="0"/>
              <a:buChar char="•"/>
            </a:pPr>
            <a:r>
              <a:rPr lang="en-GB" sz="1400" dirty="0" smtClean="0"/>
              <a:t>Refugee &amp; Asylum seekers</a:t>
            </a:r>
          </a:p>
          <a:p>
            <a:pPr marL="285750" lvl="0" indent="-285750" algn="ctr">
              <a:buFont typeface="Arial" panose="020B0604020202020204" pitchFamily="34" charset="0"/>
              <a:buChar char="•"/>
            </a:pPr>
            <a:r>
              <a:rPr lang="en-GB" sz="1400" dirty="0" smtClean="0"/>
              <a:t>Ex-offenders</a:t>
            </a:r>
          </a:p>
          <a:p>
            <a:pPr marL="285750" lvl="0" indent="-285750" algn="ctr">
              <a:buFont typeface="Arial" panose="020B0604020202020204" pitchFamily="34" charset="0"/>
              <a:buChar char="•"/>
            </a:pPr>
            <a:r>
              <a:rPr lang="en-GB" sz="1400" dirty="0"/>
              <a:t>S</a:t>
            </a:r>
            <a:r>
              <a:rPr lang="en-GB" sz="1400" dirty="0" smtClean="0"/>
              <a:t>ingle parents</a:t>
            </a:r>
          </a:p>
          <a:p>
            <a:pPr marL="285750" lvl="0" indent="-285750" algn="ctr">
              <a:buFont typeface="Arial" panose="020B0604020202020204" pitchFamily="34" charset="0"/>
              <a:buChar char="•"/>
            </a:pPr>
            <a:r>
              <a:rPr lang="en-GB" sz="1400" dirty="0" smtClean="0"/>
              <a:t>Homeless</a:t>
            </a:r>
          </a:p>
          <a:p>
            <a:pPr marL="285750" lvl="0" indent="-285750" algn="ctr">
              <a:buFont typeface="Arial" panose="020B0604020202020204" pitchFamily="34" charset="0"/>
              <a:buChar char="•"/>
            </a:pPr>
            <a:r>
              <a:rPr lang="en-GB" sz="1400" dirty="0" smtClean="0"/>
              <a:t>Care Leavers</a:t>
            </a:r>
            <a:br>
              <a:rPr lang="en-GB" sz="1400" dirty="0" smtClean="0"/>
            </a:br>
            <a:endParaRPr lang="en-GB" sz="500" dirty="0"/>
          </a:p>
          <a:p>
            <a:pPr algn="ctr">
              <a:spcAft>
                <a:spcPts val="1000"/>
              </a:spcAft>
            </a:pPr>
            <a:r>
              <a:rPr lang="en-GB" sz="1400" dirty="0">
                <a:latin typeface="Calibri" panose="020F0502020204030204" pitchFamily="34" charset="0"/>
                <a:cs typeface="Times New Roman" panose="02020603050405020304" pitchFamily="18" charset="0"/>
              </a:rPr>
              <a:t>Project how many people that come from these subcategories exhibit traits such as low self </a:t>
            </a:r>
            <a:r>
              <a:rPr lang="en-GB" sz="1400" dirty="0" smtClean="0">
                <a:solidFill>
                  <a:schemeClr val="tx1">
                    <a:lumMod val="50000"/>
                  </a:schemeClr>
                </a:solidFill>
                <a:latin typeface="Calibri" panose="020F0502020204030204" pitchFamily="34" charset="0"/>
                <a:cs typeface="Times New Roman" panose="02020603050405020304" pitchFamily="18" charset="0"/>
              </a:rPr>
              <a:t>esteem, lack of direction in life and/or career. How likely is it that these</a:t>
            </a:r>
            <a:r>
              <a:rPr lang="en-GB" sz="1400" dirty="0" smtClean="0">
                <a:latin typeface="Calibri" panose="020F0502020204030204" pitchFamily="34" charset="0"/>
                <a:cs typeface="Times New Roman" panose="02020603050405020304" pitchFamily="18" charset="0"/>
              </a:rPr>
              <a:t> traits </a:t>
            </a:r>
            <a:r>
              <a:rPr lang="en-GB" sz="1400" dirty="0">
                <a:latin typeface="Calibri" panose="020F0502020204030204" pitchFamily="34" charset="0"/>
                <a:cs typeface="Times New Roman" panose="02020603050405020304" pitchFamily="18" charset="0"/>
              </a:rPr>
              <a:t>will still be prevalent in their character in the future </a:t>
            </a:r>
            <a:r>
              <a:rPr lang="en-GB" sz="1400" dirty="0" smtClean="0">
                <a:latin typeface="Calibri" panose="020F0502020204030204" pitchFamily="34" charset="0"/>
                <a:cs typeface="Times New Roman" panose="02020603050405020304" pitchFamily="18" charset="0"/>
              </a:rPr>
              <a:t>and </a:t>
            </a:r>
            <a:r>
              <a:rPr lang="en-GB" sz="1400" dirty="0">
                <a:latin typeface="Calibri" panose="020F0502020204030204" pitchFamily="34" charset="0"/>
                <a:cs typeface="Times New Roman" panose="02020603050405020304" pitchFamily="18" charset="0"/>
              </a:rPr>
              <a:t>what mechanisms can the Prince’s Trust use to change this</a:t>
            </a:r>
            <a:r>
              <a:rPr lang="en-GB" sz="1400" dirty="0" smtClean="0">
                <a:latin typeface="Calibri" panose="020F0502020204030204" pitchFamily="34" charset="0"/>
                <a:cs typeface="Times New Roman" panose="02020603050405020304" pitchFamily="18" charset="0"/>
              </a:rPr>
              <a:t>?</a:t>
            </a:r>
            <a:endParaRPr lang="en-GB" sz="14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98232844"/>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6245" y="230686"/>
            <a:ext cx="10752445" cy="889000"/>
          </a:xfrm>
        </p:spPr>
        <p:txBody>
          <a:bodyPr/>
          <a:lstStyle/>
          <a:p>
            <a:r>
              <a:rPr lang="en-GB" dirty="0" smtClean="0">
                <a:solidFill>
                  <a:srgbClr val="15243C"/>
                </a:solidFill>
              </a:rPr>
              <a:t>Agenda</a:t>
            </a:r>
            <a:endParaRPr lang="en-GB" dirty="0">
              <a:solidFill>
                <a:srgbClr val="15243C"/>
              </a:solidFill>
            </a:endParaRPr>
          </a:p>
        </p:txBody>
      </p:sp>
      <p:sp>
        <p:nvSpPr>
          <p:cNvPr id="5" name="Footer Placeholder 4"/>
          <p:cNvSpPr>
            <a:spLocks noGrp="1"/>
          </p:cNvSpPr>
          <p:nvPr>
            <p:ph type="ftr" sz="quarter" idx="15"/>
          </p:nvPr>
        </p:nvSpPr>
        <p:spPr/>
        <p:txBody>
          <a:bodyPr/>
          <a:lstStyle/>
          <a:p>
            <a:pPr>
              <a:defRPr/>
            </a:pPr>
            <a:r>
              <a:rPr lang="en-US" smtClean="0">
                <a:solidFill>
                  <a:srgbClr val="5F5F5F"/>
                </a:solidFill>
              </a:rPr>
              <a:t>Confidential – Oracle Internal/Restricted/Highly Restricted</a:t>
            </a:r>
            <a:endParaRPr lang="en-US">
              <a:solidFill>
                <a:srgbClr val="5F5F5F"/>
              </a:solidFill>
            </a:endParaRPr>
          </a:p>
        </p:txBody>
      </p:sp>
      <p:sp>
        <p:nvSpPr>
          <p:cNvPr id="6" name="Slide Number Placeholder 5"/>
          <p:cNvSpPr>
            <a:spLocks noGrp="1"/>
          </p:cNvSpPr>
          <p:nvPr>
            <p:ph type="sldNum" sz="quarter" idx="16"/>
          </p:nvPr>
        </p:nvSpPr>
        <p:spPr/>
        <p:txBody>
          <a:bodyPr/>
          <a:lstStyle/>
          <a:p>
            <a:fld id="{E8F2C6F7-9011-4080-937C-31E50BD438DE}" type="slidenum">
              <a:rPr lang="en-US" altLang="en-US" smtClean="0">
                <a:solidFill>
                  <a:srgbClr val="5F5F5F"/>
                </a:solidFill>
              </a:rPr>
              <a:pPr/>
              <a:t>7</a:t>
            </a:fld>
            <a:endParaRPr lang="en-US" altLang="en-US">
              <a:solidFill>
                <a:srgbClr val="5F5F5F"/>
              </a:solidFill>
            </a:endParaRPr>
          </a:p>
        </p:txBody>
      </p:sp>
      <p:graphicFrame>
        <p:nvGraphicFramePr>
          <p:cNvPr id="3" name="Table 2"/>
          <p:cNvGraphicFramePr>
            <a:graphicFrameLocks noGrp="1"/>
          </p:cNvGraphicFramePr>
          <p:nvPr>
            <p:extLst>
              <p:ext uri="{D42A27DB-BD31-4B8C-83A1-F6EECF244321}">
                <p14:modId xmlns:p14="http://schemas.microsoft.com/office/powerpoint/2010/main" val="1406797724"/>
              </p:ext>
            </p:extLst>
          </p:nvPr>
        </p:nvGraphicFramePr>
        <p:xfrm>
          <a:off x="657584" y="1218700"/>
          <a:ext cx="10707329" cy="4738624"/>
        </p:xfrm>
        <a:graphic>
          <a:graphicData uri="http://schemas.openxmlformats.org/drawingml/2006/table">
            <a:tbl>
              <a:tblPr firstRow="1" bandRow="1">
                <a:tableStyleId>{5FD0F851-EC5A-4D38-B0AD-8093EC10F338}</a:tableStyleId>
              </a:tblPr>
              <a:tblGrid>
                <a:gridCol w="1219202"/>
                <a:gridCol w="5510132"/>
                <a:gridCol w="1129553"/>
                <a:gridCol w="2848442"/>
              </a:tblGrid>
              <a:tr h="274955">
                <a:tc gridSpan="2">
                  <a:txBody>
                    <a:bodyPr/>
                    <a:lstStyle/>
                    <a:p>
                      <a:pPr algn="ctr">
                        <a:lnSpc>
                          <a:spcPct val="115000"/>
                        </a:lnSpc>
                        <a:spcAft>
                          <a:spcPts val="1000"/>
                        </a:spcAft>
                      </a:pPr>
                      <a:r>
                        <a:rPr lang="en-GB" sz="2000" dirty="0">
                          <a:effectLst/>
                        </a:rPr>
                        <a:t>Saturday </a:t>
                      </a:r>
                      <a:r>
                        <a:rPr lang="en-GB" sz="2000" dirty="0" smtClean="0">
                          <a:effectLst/>
                        </a:rPr>
                        <a:t>30</a:t>
                      </a:r>
                      <a:r>
                        <a:rPr lang="en-GB" sz="2000" baseline="30000" dirty="0" smtClean="0">
                          <a:effectLst/>
                        </a:rPr>
                        <a:t>th</a:t>
                      </a:r>
                      <a:r>
                        <a:rPr lang="en-GB" sz="2000" dirty="0" smtClean="0">
                          <a:effectLst/>
                        </a:rPr>
                        <a:t> June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GB"/>
                    </a:p>
                  </a:txBody>
                  <a:tcPr/>
                </a:tc>
                <a:tc gridSpan="2">
                  <a:txBody>
                    <a:bodyPr/>
                    <a:lstStyle/>
                    <a:p>
                      <a:pPr algn="ctr">
                        <a:lnSpc>
                          <a:spcPct val="115000"/>
                        </a:lnSpc>
                        <a:spcAft>
                          <a:spcPts val="1000"/>
                        </a:spcAft>
                      </a:pPr>
                      <a:r>
                        <a:rPr lang="en-GB" sz="2000" dirty="0">
                          <a:effectLst/>
                        </a:rPr>
                        <a:t>Sunday </a:t>
                      </a:r>
                      <a:r>
                        <a:rPr lang="en-GB" sz="2000" smtClean="0">
                          <a:effectLst/>
                        </a:rPr>
                        <a:t>1</a:t>
                      </a:r>
                      <a:r>
                        <a:rPr lang="en-GB" sz="2000" baseline="30000" smtClean="0">
                          <a:effectLst/>
                        </a:rPr>
                        <a:t>st</a:t>
                      </a:r>
                      <a:r>
                        <a:rPr lang="en-GB" sz="2000" smtClean="0">
                          <a:effectLst/>
                        </a:rPr>
                        <a:t> July</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hMerge="1">
                  <a:txBody>
                    <a:bodyPr/>
                    <a:lstStyle/>
                    <a:p>
                      <a:endParaRPr lang="en-GB"/>
                    </a:p>
                  </a:txBody>
                  <a:tcPr/>
                </a:tc>
              </a:tr>
              <a:tr h="340995">
                <a:tc>
                  <a:txBody>
                    <a:bodyPr/>
                    <a:lstStyle/>
                    <a:p>
                      <a:pPr algn="l">
                        <a:lnSpc>
                          <a:spcPct val="115000"/>
                        </a:lnSpc>
                        <a:spcAft>
                          <a:spcPts val="0"/>
                        </a:spcAft>
                      </a:pPr>
                      <a:r>
                        <a:rPr lang="en-GB" sz="1400" dirty="0">
                          <a:effectLst/>
                        </a:rPr>
                        <a:t>09:00-10:00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Arrival, Registration, Networking &amp; Refreshments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0:00-2:00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GB" sz="1400" dirty="0">
                          <a:effectLst/>
                        </a:rPr>
                        <a:t>Hack </a:t>
                      </a:r>
                      <a:r>
                        <a:rPr lang="en-GB" sz="1400" dirty="0" smtClean="0">
                          <a:effectLst/>
                        </a:rPr>
                        <a:t>time &amp; Dedicated “Quite hours”</a:t>
                      </a:r>
                      <a:endParaRPr lang="en-GB" sz="14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576580">
                <a:tc>
                  <a:txBody>
                    <a:bodyPr/>
                    <a:lstStyle/>
                    <a:p>
                      <a:pPr algn="l">
                        <a:lnSpc>
                          <a:spcPct val="115000"/>
                        </a:lnSpc>
                        <a:spcAft>
                          <a:spcPts val="0"/>
                        </a:spcAft>
                      </a:pPr>
                      <a:r>
                        <a:rPr lang="en-GB" sz="1400" dirty="0">
                          <a:effectLst/>
                        </a:rPr>
                        <a:t>10:00-10:30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a:effectLst/>
                        </a:rPr>
                        <a:t>Welcome Presentation from Oracle </a:t>
                      </a:r>
                    </a:p>
                    <a:p>
                      <a:pPr marL="342900" lvl="0" indent="-342900" algn="l">
                        <a:lnSpc>
                          <a:spcPct val="115000"/>
                        </a:lnSpc>
                        <a:spcAft>
                          <a:spcPts val="0"/>
                        </a:spcAft>
                        <a:buFont typeface="Calibri" panose="020F0502020204030204" pitchFamily="34" charset="0"/>
                        <a:buChar char="-"/>
                      </a:pPr>
                      <a:r>
                        <a:rPr lang="en-GB" sz="1400" dirty="0">
                          <a:effectLst/>
                        </a:rPr>
                        <a:t>Agenda, rules, challenges, guidelines, where to obtain the data, event day chatbot, explain scoring criteria, challenge </a:t>
                      </a:r>
                      <a:r>
                        <a:rPr lang="en-GB" sz="1400" dirty="0" smtClean="0">
                          <a:effectLst/>
                        </a:rPr>
                        <a:t>categories</a:t>
                      </a:r>
                      <a:r>
                        <a:rPr lang="en-GB" sz="1400" baseline="0" dirty="0" smtClean="0">
                          <a:effectLst/>
                        </a:rPr>
                        <a:t> &amp; prizes</a:t>
                      </a:r>
                      <a:endParaRPr lang="en-GB" sz="1400" dirty="0">
                        <a:effectLst/>
                      </a:endParaRPr>
                    </a:p>
                    <a:p>
                      <a:pPr marL="342900" lvl="0" indent="-342900" algn="l">
                        <a:lnSpc>
                          <a:spcPct val="115000"/>
                        </a:lnSpc>
                        <a:spcAft>
                          <a:spcPts val="0"/>
                        </a:spcAft>
                        <a:buFont typeface="Calibri" panose="020F0502020204030204" pitchFamily="34" charset="0"/>
                        <a:buChar char="-"/>
                      </a:pPr>
                      <a:r>
                        <a:rPr lang="en-GB" sz="1400" dirty="0">
                          <a:effectLst/>
                        </a:rPr>
                        <a:t>Present examples/ideas of technology &amp; platforms they can use</a:t>
                      </a:r>
                    </a:p>
                    <a:p>
                      <a:pPr marL="342900" lvl="0" indent="-342900" algn="l">
                        <a:lnSpc>
                          <a:spcPct val="115000"/>
                        </a:lnSpc>
                        <a:spcAft>
                          <a:spcPts val="0"/>
                        </a:spcAft>
                        <a:buFont typeface="Calibri" panose="020F0502020204030204" pitchFamily="34" charset="0"/>
                        <a:buChar char="-"/>
                      </a:pPr>
                      <a:r>
                        <a:rPr lang="en-GB" sz="1400" dirty="0" smtClean="0">
                          <a:effectLst/>
                        </a:rPr>
                        <a:t>Health </a:t>
                      </a:r>
                      <a:r>
                        <a:rPr lang="en-GB" sz="1400" dirty="0">
                          <a:effectLst/>
                        </a:rPr>
                        <a:t>&amp; safety guidelines over the weekend</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2:00-3:00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a:effectLst/>
                        </a:rPr>
                        <a:t>Break – </a:t>
                      </a:r>
                      <a:r>
                        <a:rPr lang="en-GB" sz="1400" dirty="0" smtClean="0">
                          <a:effectLst/>
                        </a:rPr>
                        <a:t>more food? Mediation</a:t>
                      </a:r>
                      <a:r>
                        <a:rPr lang="en-GB" sz="1400" baseline="0" dirty="0" smtClean="0">
                          <a:effectLst/>
                        </a:rPr>
                        <a:t> &amp; head space break</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95910">
                <a:tc>
                  <a:txBody>
                    <a:bodyPr/>
                    <a:lstStyle/>
                    <a:p>
                      <a:pPr algn="l">
                        <a:lnSpc>
                          <a:spcPct val="115000"/>
                        </a:lnSpc>
                        <a:spcAft>
                          <a:spcPts val="0"/>
                        </a:spcAft>
                      </a:pPr>
                      <a:r>
                        <a:rPr lang="en-GB" sz="1400" dirty="0">
                          <a:effectLst/>
                        </a:rPr>
                        <a:t>10:30-11:00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Presentation from Prince’s Trust meet the ambassadors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smtClean="0">
                          <a:effectLst/>
                        </a:rPr>
                        <a:t>2:00-8:00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a:effectLst/>
                        </a:rPr>
                        <a:t>Hack &amp; Dedicated “Quite hours”</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l">
                        <a:lnSpc>
                          <a:spcPct val="115000"/>
                        </a:lnSpc>
                        <a:spcAft>
                          <a:spcPts val="0"/>
                        </a:spcAft>
                      </a:pPr>
                      <a:r>
                        <a:rPr lang="en-GB" sz="1400" dirty="0" smtClean="0">
                          <a:effectLst/>
                        </a:rPr>
                        <a:t>11:00-11:20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GB" sz="1400" dirty="0" smtClean="0">
                          <a:effectLst/>
                        </a:rPr>
                        <a:t>Presentation by sponsor</a:t>
                      </a:r>
                      <a:endParaRPr lang="en-GB" sz="14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8:00-9:30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Breakfast</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422275">
                <a:tc>
                  <a:txBody>
                    <a:bodyPr/>
                    <a:lstStyle/>
                    <a:p>
                      <a:pPr algn="l">
                        <a:lnSpc>
                          <a:spcPct val="115000"/>
                        </a:lnSpc>
                        <a:spcAft>
                          <a:spcPts val="0"/>
                        </a:spcAft>
                      </a:pPr>
                      <a:r>
                        <a:rPr lang="en-GB" sz="1400" dirty="0" smtClean="0">
                          <a:effectLst/>
                        </a:rPr>
                        <a:t>11:20-12:30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GB" sz="1400" dirty="0" smtClean="0">
                          <a:effectLst/>
                        </a:rPr>
                        <a:t>Pizza/Sandwiches,</a:t>
                      </a:r>
                      <a:r>
                        <a:rPr lang="en-GB" sz="1400" baseline="0" dirty="0" smtClean="0">
                          <a:effectLst/>
                        </a:rPr>
                        <a:t> Snacks</a:t>
                      </a:r>
                      <a:r>
                        <a:rPr lang="en-GB" sz="1400" dirty="0" smtClean="0">
                          <a:effectLst/>
                        </a:rPr>
                        <a:t> &amp; Beer</a:t>
                      </a:r>
                      <a:endParaRPr lang="en-GB" sz="14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9:30-12:00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Hack time and finalise presentations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l">
                        <a:lnSpc>
                          <a:spcPct val="115000"/>
                        </a:lnSpc>
                        <a:spcAft>
                          <a:spcPts val="0"/>
                        </a:spcAft>
                      </a:pPr>
                      <a:r>
                        <a:rPr lang="en-GB" sz="1400" dirty="0" smtClean="0">
                          <a:effectLst/>
                        </a:rPr>
                        <a:t>12:30-13:30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15000"/>
                        </a:lnSpc>
                        <a:spcBef>
                          <a:spcPts val="0"/>
                        </a:spcBef>
                        <a:spcAft>
                          <a:spcPts val="0"/>
                        </a:spcAft>
                        <a:buClrTx/>
                        <a:buSzTx/>
                        <a:buFontTx/>
                        <a:buNone/>
                        <a:tabLst/>
                        <a:defRPr/>
                      </a:pPr>
                      <a:r>
                        <a:rPr lang="en-GB" sz="1400" dirty="0" smtClean="0">
                          <a:effectLst/>
                        </a:rPr>
                        <a:t>Get into teams, idea-a-thon,</a:t>
                      </a:r>
                      <a:r>
                        <a:rPr lang="en-GB" sz="1400" baseline="0" dirty="0" smtClean="0">
                          <a:effectLst/>
                        </a:rPr>
                        <a:t> </a:t>
                      </a:r>
                      <a:r>
                        <a:rPr lang="en-GB" sz="1400" dirty="0" smtClean="0">
                          <a:effectLst/>
                        </a:rPr>
                        <a:t>white-boarding session, look at the dataset</a:t>
                      </a:r>
                      <a:endParaRPr lang="en-GB" sz="1400" dirty="0" smtClean="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12:00-13:00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Lunch</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l">
                        <a:lnSpc>
                          <a:spcPct val="115000"/>
                        </a:lnSpc>
                        <a:spcAft>
                          <a:spcPts val="0"/>
                        </a:spcAft>
                      </a:pPr>
                      <a:r>
                        <a:rPr lang="en-GB" sz="1400" dirty="0" smtClean="0">
                          <a:effectLst/>
                        </a:rPr>
                        <a:t>13:30-15:00</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a:effectLst/>
                        </a:rPr>
                        <a:t>Hack time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13:00-15:00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Presentations, Judging &amp; Prizes</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0">
                <a:tc>
                  <a:txBody>
                    <a:bodyPr/>
                    <a:lstStyle/>
                    <a:p>
                      <a:pPr algn="l">
                        <a:lnSpc>
                          <a:spcPct val="115000"/>
                        </a:lnSpc>
                        <a:spcAft>
                          <a:spcPts val="0"/>
                        </a:spcAft>
                      </a:pPr>
                      <a:r>
                        <a:rPr lang="en-GB" sz="1400">
                          <a:effectLst/>
                        </a:rPr>
                        <a:t>15:00-15:30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smtClean="0">
                          <a:effectLst/>
                        </a:rPr>
                        <a:t>Food </a:t>
                      </a:r>
                      <a:r>
                        <a:rPr lang="en-GB" sz="1400" dirty="0">
                          <a:effectLst/>
                        </a:rPr>
                        <a:t>Break</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rowSpan="5" gridSpan="2">
                  <a:txBody>
                    <a:bodyPr/>
                    <a:lstStyle/>
                    <a:p>
                      <a:pPr algn="ctr">
                        <a:lnSpc>
                          <a:spcPct val="115000"/>
                        </a:lnSpc>
                        <a:spcAft>
                          <a:spcPts val="0"/>
                        </a:spcAft>
                      </a:pPr>
                      <a:r>
                        <a:rPr lang="en-GB" sz="1400" dirty="0">
                          <a:effectLst/>
                        </a:rPr>
                        <a:t>END OF HACKATHON</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rowSpan="5" hMerge="1">
                  <a:txBody>
                    <a:bodyPr/>
                    <a:lstStyle/>
                    <a:p>
                      <a:endParaRPr lang="en-GB"/>
                    </a:p>
                  </a:txBody>
                  <a:tcPr/>
                </a:tc>
              </a:tr>
              <a:tr h="0">
                <a:tc>
                  <a:txBody>
                    <a:bodyPr/>
                    <a:lstStyle/>
                    <a:p>
                      <a:pPr algn="l">
                        <a:lnSpc>
                          <a:spcPct val="115000"/>
                        </a:lnSpc>
                        <a:spcAft>
                          <a:spcPts val="0"/>
                        </a:spcAft>
                      </a:pPr>
                      <a:r>
                        <a:rPr lang="en-GB" sz="1400">
                          <a:effectLst/>
                        </a:rPr>
                        <a:t>15:30-19:00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a:effectLst/>
                        </a:rPr>
                        <a:t>Hack time</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vMerge="1">
                  <a:txBody>
                    <a:bodyPr/>
                    <a:lstStyle/>
                    <a:p>
                      <a:endParaRPr lang="en-GB"/>
                    </a:p>
                  </a:txBody>
                  <a:tcPr/>
                </a:tc>
                <a:tc hMerge="1" vMerge="1">
                  <a:txBody>
                    <a:bodyPr/>
                    <a:lstStyle/>
                    <a:p>
                      <a:endParaRPr lang="en-GB"/>
                    </a:p>
                  </a:txBody>
                  <a:tcPr/>
                </a:tc>
              </a:tr>
              <a:tr h="0">
                <a:tc>
                  <a:txBody>
                    <a:bodyPr/>
                    <a:lstStyle/>
                    <a:p>
                      <a:pPr algn="l">
                        <a:lnSpc>
                          <a:spcPct val="115000"/>
                        </a:lnSpc>
                        <a:spcAft>
                          <a:spcPts val="0"/>
                        </a:spcAft>
                      </a:pPr>
                      <a:r>
                        <a:rPr lang="en-GB" sz="1400">
                          <a:effectLst/>
                        </a:rPr>
                        <a:t>19:00-20:00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smtClean="0">
                          <a:effectLst/>
                        </a:rPr>
                        <a:t>Pies</a:t>
                      </a:r>
                      <a:r>
                        <a:rPr lang="en-GB" sz="1400" baseline="0" dirty="0" smtClean="0">
                          <a:effectLst/>
                        </a:rPr>
                        <a:t> &amp; Mash, </a:t>
                      </a:r>
                      <a:r>
                        <a:rPr lang="en-GB" sz="1400" dirty="0" smtClean="0">
                          <a:effectLst/>
                        </a:rPr>
                        <a:t>Sandwiches, Snacks, Ice</a:t>
                      </a:r>
                      <a:r>
                        <a:rPr lang="en-GB" sz="1400" baseline="0" dirty="0" smtClean="0">
                          <a:effectLst/>
                        </a:rPr>
                        <a:t> cream truck &amp; fresh air</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vMerge="1">
                  <a:txBody>
                    <a:bodyPr/>
                    <a:lstStyle/>
                    <a:p>
                      <a:endParaRPr lang="en-GB"/>
                    </a:p>
                  </a:txBody>
                  <a:tcPr/>
                </a:tc>
                <a:tc hMerge="1" vMerge="1">
                  <a:txBody>
                    <a:bodyPr/>
                    <a:lstStyle/>
                    <a:p>
                      <a:endParaRPr lang="en-GB"/>
                    </a:p>
                  </a:txBody>
                  <a:tcPr/>
                </a:tc>
              </a:tr>
              <a:tr h="314960">
                <a:tc>
                  <a:txBody>
                    <a:bodyPr/>
                    <a:lstStyle/>
                    <a:p>
                      <a:pPr algn="l">
                        <a:lnSpc>
                          <a:spcPct val="115000"/>
                        </a:lnSpc>
                        <a:spcAft>
                          <a:spcPts val="0"/>
                        </a:spcAft>
                      </a:pPr>
                      <a:r>
                        <a:rPr lang="en-GB" sz="1400">
                          <a:effectLst/>
                        </a:rPr>
                        <a:t>20:00-23:00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a:effectLst/>
                        </a:rPr>
                        <a:t>Hack time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vMerge="1">
                  <a:txBody>
                    <a:bodyPr/>
                    <a:lstStyle/>
                    <a:p>
                      <a:endParaRPr lang="en-GB"/>
                    </a:p>
                  </a:txBody>
                  <a:tcPr/>
                </a:tc>
                <a:tc hMerge="1" vMerge="1">
                  <a:txBody>
                    <a:bodyPr/>
                    <a:lstStyle/>
                    <a:p>
                      <a:endParaRPr lang="en-GB"/>
                    </a:p>
                  </a:txBody>
                  <a:tcPr/>
                </a:tc>
              </a:tr>
              <a:tr h="314960">
                <a:tc>
                  <a:txBody>
                    <a:bodyPr/>
                    <a:lstStyle/>
                    <a:p>
                      <a:pPr algn="l">
                        <a:lnSpc>
                          <a:spcPct val="115000"/>
                        </a:lnSpc>
                        <a:spcAft>
                          <a:spcPts val="0"/>
                        </a:spcAft>
                      </a:pPr>
                      <a:r>
                        <a:rPr lang="en-GB" sz="1400">
                          <a:effectLst/>
                        </a:rPr>
                        <a:t>23:00-00:00</a:t>
                      </a:r>
                      <a:endParaRPr lang="en-GB"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gn="l">
                        <a:lnSpc>
                          <a:spcPct val="115000"/>
                        </a:lnSpc>
                        <a:spcAft>
                          <a:spcPts val="0"/>
                        </a:spcAft>
                      </a:pPr>
                      <a:r>
                        <a:rPr lang="en-GB" sz="1400" dirty="0" smtClean="0">
                          <a:effectLst/>
                        </a:rPr>
                        <a:t>Bingo</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gridSpan="2" vMerge="1">
                  <a:txBody>
                    <a:bodyPr/>
                    <a:lstStyle/>
                    <a:p>
                      <a:endParaRPr lang="en-GB"/>
                    </a:p>
                  </a:txBody>
                  <a:tcPr/>
                </a:tc>
                <a:tc hMerge="1" vMerge="1">
                  <a:txBody>
                    <a:bodyPr/>
                    <a:lstStyle/>
                    <a:p>
                      <a:endParaRPr lang="en-GB"/>
                    </a:p>
                  </a:txBody>
                  <a:tcPr/>
                </a:tc>
              </a:tr>
            </a:tbl>
          </a:graphicData>
        </a:graphic>
      </p:graphicFrame>
      <p:sp>
        <p:nvSpPr>
          <p:cNvPr id="4" name="Rectangle 1"/>
          <p:cNvSpPr>
            <a:spLocks noChangeArrowheads="1"/>
          </p:cNvSpPr>
          <p:nvPr/>
        </p:nvSpPr>
        <p:spPr bwMode="auto">
          <a:xfrm>
            <a:off x="1013747" y="1474275"/>
            <a:ext cx="121888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Tree>
    <p:extLst>
      <p:ext uri="{BB962C8B-B14F-4D97-AF65-F5344CB8AC3E}">
        <p14:creationId xmlns:p14="http://schemas.microsoft.com/office/powerpoint/2010/main" val="2744764167"/>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4068" y="269106"/>
            <a:ext cx="10752445" cy="889000"/>
          </a:xfrm>
        </p:spPr>
        <p:txBody>
          <a:bodyPr/>
          <a:lstStyle/>
          <a:p>
            <a:r>
              <a:rPr lang="en-GB" dirty="0" smtClean="0">
                <a:solidFill>
                  <a:srgbClr val="15243C"/>
                </a:solidFill>
              </a:rPr>
              <a:t>Categories &amp; Prizes</a:t>
            </a:r>
            <a:endParaRPr lang="en-GB" dirty="0">
              <a:solidFill>
                <a:srgbClr val="15243C"/>
              </a:solidFill>
            </a:endParaRPr>
          </a:p>
        </p:txBody>
      </p:sp>
      <p:sp>
        <p:nvSpPr>
          <p:cNvPr id="5" name="Footer Placeholder 4"/>
          <p:cNvSpPr>
            <a:spLocks noGrp="1"/>
          </p:cNvSpPr>
          <p:nvPr>
            <p:ph type="ftr" sz="quarter" idx="15"/>
          </p:nvPr>
        </p:nvSpPr>
        <p:spPr/>
        <p:txBody>
          <a:bodyPr/>
          <a:lstStyle/>
          <a:p>
            <a:pPr>
              <a:defRPr/>
            </a:pPr>
            <a:r>
              <a:rPr lang="en-US" smtClean="0">
                <a:solidFill>
                  <a:srgbClr val="5F5F5F"/>
                </a:solidFill>
              </a:rPr>
              <a:t>Confidential – Oracle Internal/Restricted/Highly Restricted</a:t>
            </a:r>
            <a:endParaRPr lang="en-US">
              <a:solidFill>
                <a:srgbClr val="5F5F5F"/>
              </a:solidFill>
            </a:endParaRPr>
          </a:p>
        </p:txBody>
      </p:sp>
      <p:sp>
        <p:nvSpPr>
          <p:cNvPr id="6" name="Slide Number Placeholder 5"/>
          <p:cNvSpPr>
            <a:spLocks noGrp="1"/>
          </p:cNvSpPr>
          <p:nvPr>
            <p:ph type="sldNum" sz="quarter" idx="16"/>
          </p:nvPr>
        </p:nvSpPr>
        <p:spPr/>
        <p:txBody>
          <a:bodyPr/>
          <a:lstStyle/>
          <a:p>
            <a:fld id="{E8F2C6F7-9011-4080-937C-31E50BD438DE}" type="slidenum">
              <a:rPr lang="en-US" altLang="en-US" smtClean="0">
                <a:solidFill>
                  <a:srgbClr val="5F5F5F"/>
                </a:solidFill>
              </a:rPr>
              <a:pPr/>
              <a:t>8</a:t>
            </a:fld>
            <a:endParaRPr lang="en-US" altLang="en-US">
              <a:solidFill>
                <a:srgbClr val="5F5F5F"/>
              </a:solidFill>
            </a:endParaRPr>
          </a:p>
        </p:txBody>
      </p:sp>
      <p:sp>
        <p:nvSpPr>
          <p:cNvPr id="7" name="Content Placeholder 6"/>
          <p:cNvSpPr>
            <a:spLocks noGrp="1"/>
          </p:cNvSpPr>
          <p:nvPr>
            <p:ph idx="1"/>
          </p:nvPr>
        </p:nvSpPr>
        <p:spPr>
          <a:xfrm>
            <a:off x="1066595" y="1595718"/>
            <a:ext cx="10047389" cy="4211304"/>
          </a:xfrm>
        </p:spPr>
        <p:txBody>
          <a:bodyPr/>
          <a:lstStyle/>
          <a:p>
            <a:pPr marL="285750" indent="-285750"/>
            <a:r>
              <a:rPr lang="en-GB" sz="2400" dirty="0" smtClean="0">
                <a:solidFill>
                  <a:srgbClr val="232C2F"/>
                </a:solidFill>
              </a:rPr>
              <a:t>Biggest positive impact for the Prince’s Trust</a:t>
            </a:r>
          </a:p>
          <a:p>
            <a:pPr marL="285750" indent="-285750"/>
            <a:r>
              <a:rPr lang="en-GB" sz="2400" dirty="0" smtClean="0">
                <a:solidFill>
                  <a:srgbClr val="232C2F"/>
                </a:solidFill>
              </a:rPr>
              <a:t>Best Social Media Presence</a:t>
            </a:r>
          </a:p>
          <a:p>
            <a:pPr marL="285750" indent="-285750"/>
            <a:r>
              <a:rPr lang="en-GB" sz="2400" dirty="0" smtClean="0">
                <a:solidFill>
                  <a:srgbClr val="232C2F"/>
                </a:solidFill>
              </a:rPr>
              <a:t>Most innovative way of presenting the data</a:t>
            </a:r>
          </a:p>
          <a:p>
            <a:pPr marL="285750" indent="-285750"/>
            <a:r>
              <a:rPr lang="en-GB" sz="2400" dirty="0" smtClean="0">
                <a:solidFill>
                  <a:srgbClr val="232C2F"/>
                </a:solidFill>
              </a:rPr>
              <a:t>Most creative way of processing/manipulating the data</a:t>
            </a:r>
          </a:p>
          <a:p>
            <a:pPr marL="285750" indent="-285750"/>
            <a:r>
              <a:rPr lang="en-GB" sz="2400" dirty="0" smtClean="0">
                <a:solidFill>
                  <a:srgbClr val="232C2F"/>
                </a:solidFill>
              </a:rPr>
              <a:t>Best Overall Presentation</a:t>
            </a:r>
          </a:p>
          <a:p>
            <a:pPr marL="285750" indent="-285750"/>
            <a:endParaRPr lang="en-GB" sz="2400" dirty="0">
              <a:solidFill>
                <a:srgbClr val="232C2F"/>
              </a:solidFill>
            </a:endParaRPr>
          </a:p>
          <a:p>
            <a:pPr marL="285750" indent="-285750"/>
            <a:r>
              <a:rPr lang="en-GB" sz="2400" dirty="0" smtClean="0">
                <a:solidFill>
                  <a:srgbClr val="232C2F"/>
                </a:solidFill>
              </a:rPr>
              <a:t>Paintballing tickets, Go Karting tickets, Spa weekends &amp; Hotel Breaks</a:t>
            </a:r>
          </a:p>
          <a:p>
            <a:pPr marL="285750" indent="-285750"/>
            <a:r>
              <a:rPr lang="en-GB" sz="2400" dirty="0" smtClean="0">
                <a:solidFill>
                  <a:srgbClr val="232C2F"/>
                </a:solidFill>
              </a:rPr>
              <a:t>Google Homes &amp; </a:t>
            </a:r>
            <a:r>
              <a:rPr lang="en-GB" sz="2400" dirty="0" err="1" smtClean="0">
                <a:solidFill>
                  <a:srgbClr val="232C2F"/>
                </a:solidFill>
              </a:rPr>
              <a:t>Alexas</a:t>
            </a:r>
            <a:r>
              <a:rPr lang="en-GB" sz="2400" dirty="0" smtClean="0">
                <a:solidFill>
                  <a:srgbClr val="232C2F"/>
                </a:solidFill>
              </a:rPr>
              <a:t>?</a:t>
            </a:r>
          </a:p>
          <a:p>
            <a:pPr marL="285750" indent="-285750"/>
            <a:r>
              <a:rPr lang="en-GB" sz="2400" dirty="0" err="1" smtClean="0">
                <a:solidFill>
                  <a:srgbClr val="232C2F"/>
                </a:solidFill>
              </a:rPr>
              <a:t>Oche</a:t>
            </a:r>
            <a:endParaRPr lang="en-GB" sz="2400" dirty="0">
              <a:solidFill>
                <a:srgbClr val="232C2F"/>
              </a:solidFill>
            </a:endParaRPr>
          </a:p>
        </p:txBody>
      </p:sp>
    </p:spTree>
    <p:extLst>
      <p:ext uri="{BB962C8B-B14F-4D97-AF65-F5344CB8AC3E}">
        <p14:creationId xmlns:p14="http://schemas.microsoft.com/office/powerpoint/2010/main" val="1596008085"/>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pPr>
              <a:defRPr/>
            </a:pPr>
            <a:r>
              <a:rPr lang="en-US">
                <a:solidFill>
                  <a:srgbClr val="5F5F5F"/>
                </a:solidFill>
              </a:rPr>
              <a:t>Oracle Confidential</a:t>
            </a:r>
            <a:endParaRPr lang="en-US" dirty="0">
              <a:solidFill>
                <a:srgbClr val="5F5F5F"/>
              </a:solidFill>
            </a:endParaRPr>
          </a:p>
        </p:txBody>
      </p:sp>
      <p:sp>
        <p:nvSpPr>
          <p:cNvPr id="5" name="AutoShape 2" descr="https://oradocs-corp.documents.us2.oraclecloud.com/documents/fileview/DE49A14BC9BEFE87BF295125F6C3FF17C1177A968060/1/preview/html5/pvw.i1.pn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solidFill>
                <a:srgbClr val="5F5F5F"/>
              </a:solidFill>
            </a:endParaRPr>
          </a:p>
        </p:txBody>
      </p:sp>
      <p:sp>
        <p:nvSpPr>
          <p:cNvPr id="15" name="Title 8"/>
          <p:cNvSpPr>
            <a:spLocks noGrp="1"/>
          </p:cNvSpPr>
          <p:nvPr>
            <p:ph type="title"/>
          </p:nvPr>
        </p:nvSpPr>
        <p:spPr>
          <a:xfrm>
            <a:off x="460375" y="383610"/>
            <a:ext cx="11125200" cy="605118"/>
          </a:xfrm>
        </p:spPr>
        <p:txBody>
          <a:bodyPr/>
          <a:lstStyle/>
          <a:p>
            <a:r>
              <a:rPr lang="en-GB" dirty="0"/>
              <a:t>Final Event Creative &amp; Branding</a:t>
            </a:r>
            <a:endParaRPr lang="en-GB" dirty="0">
              <a:solidFill>
                <a:srgbClr val="15243C"/>
              </a:solidFill>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85337" y="941295"/>
            <a:ext cx="4002733" cy="2251966"/>
          </a:xfrm>
          <a:prstGeom prst="rect">
            <a:avLst/>
          </a:prstGeom>
        </p:spPr>
      </p:pic>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69059" y="988728"/>
            <a:ext cx="3922129" cy="2206618"/>
          </a:xfrm>
          <a:prstGeom prst="rect">
            <a:avLst/>
          </a:prstGeom>
        </p:spPr>
      </p:pic>
      <p:pic>
        <p:nvPicPr>
          <p:cNvPr id="7" name="Picture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3524" y="3193261"/>
            <a:ext cx="5330963" cy="2999238"/>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54612" y="3193261"/>
            <a:ext cx="5330963" cy="2999238"/>
          </a:xfrm>
          <a:prstGeom prst="rect">
            <a:avLst/>
          </a:prstGeom>
        </p:spPr>
      </p:pic>
    </p:spTree>
    <p:extLst>
      <p:ext uri="{BB962C8B-B14F-4D97-AF65-F5344CB8AC3E}">
        <p14:creationId xmlns:p14="http://schemas.microsoft.com/office/powerpoint/2010/main" val="3182141361"/>
      </p:ext>
    </p:extLst>
  </p:cSld>
  <p:clrMapOvr>
    <a:masterClrMapping/>
  </p:clrMapOvr>
  <p:transition spd="med">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Oracle-16x9-2016-160122">
  <a:themeElements>
    <a:clrScheme name="Oracle">
      <a:dk1>
        <a:srgbClr val="5F5F5F"/>
      </a:dk1>
      <a:lt1>
        <a:srgbClr val="FFFFFF"/>
      </a:lt1>
      <a:dk2>
        <a:srgbClr val="7F7F7F"/>
      </a:dk2>
      <a:lt2>
        <a:srgbClr val="DCE3E4"/>
      </a:lt2>
      <a:accent1>
        <a:srgbClr val="F8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1555E"/>
        </a:solidFill>
        <a:ln w="19050">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5"/>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mtClean="0"/>
        </a:defPPr>
      </a:lstStyle>
    </a:txDef>
  </a:objectDefaults>
  <a:extraClrSchemeLst/>
  <a:extLst>
    <a:ext uri="{05A4C25C-085E-4340-85A3-A5531E510DB2}">
      <thm15:themeFamily xmlns:thm15="http://schemas.microsoft.com/office/thememl/2012/main" name="Oracle-16x9-2016-160120" id="{EB40A2EA-9AE1-AA4E-8555-E073B643EFC0}" vid="{AD5E3DF3-B782-F247-AEF4-5D9EED3A579F}"/>
    </a:ext>
  </a:extLst>
</a:theme>
</file>

<file path=ppt/theme/theme2.xml><?xml version="1.0" encoding="utf-8"?>
<a:theme xmlns:a="http://schemas.openxmlformats.org/drawingml/2006/main" name="1_Oracle_16x9-2014-v2">
  <a:themeElements>
    <a:clrScheme name="Oracle">
      <a:dk1>
        <a:srgbClr val="5F5F5F"/>
      </a:dk1>
      <a:lt1>
        <a:srgbClr val="FFFFFF"/>
      </a:lt1>
      <a:dk2>
        <a:srgbClr val="7F7F7F"/>
      </a:dk2>
      <a:lt2>
        <a:srgbClr val="DCE3E4"/>
      </a:lt2>
      <a:accent1>
        <a:srgbClr val="FF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41555E"/>
        </a:solidFill>
        <a:ln w="19050">
          <a:noFill/>
          <a:miter lim="800000"/>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lnSpc>
            <a:spcPct val="90000"/>
          </a:lnSpc>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accent5"/>
          </a:solidFill>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noAutofit/>
      </a:bodyPr>
      <a:lstStyle>
        <a:defPPr>
          <a:lnSpc>
            <a:spcPct val="90000"/>
          </a:lnSpc>
          <a:defRPr smtClean="0"/>
        </a:defPPr>
      </a:lstStyle>
    </a:txDef>
  </a:objectDefaults>
  <a:extraClrSchemeLst/>
  <a:extLst>
    <a:ext uri="{05A4C25C-085E-4340-85A3-A5531E510DB2}">
      <thm15:themeFamily xmlns:thm15="http://schemas.microsoft.com/office/thememl/2012/main" name="Oracle_16x9-2014-0714" id="{032D2387-665B-4DFB-BDAE-D66619AD7C3A}" vid="{BB0AD61B-F388-487D-A806-2F7277FE970B}"/>
    </a:ext>
  </a:extLst>
</a:theme>
</file>

<file path=ppt/theme/theme3.xml><?xml version="1.0" encoding="utf-8"?>
<a:theme xmlns:a="http://schemas.openxmlformats.org/drawingml/2006/main" name="Office Theme">
  <a:themeElements>
    <a:clrScheme name="Oracle">
      <a:dk1>
        <a:srgbClr val="5F5F5F"/>
      </a:dk1>
      <a:lt1>
        <a:srgbClr val="FFFFFF"/>
      </a:lt1>
      <a:dk2>
        <a:srgbClr val="7F7F7F"/>
      </a:dk2>
      <a:lt2>
        <a:srgbClr val="DCE3E4"/>
      </a:lt2>
      <a:accent1>
        <a:srgbClr val="FF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racle">
      <a:dk1>
        <a:srgbClr val="5F5F5F"/>
      </a:dk1>
      <a:lt1>
        <a:srgbClr val="FFFFFF"/>
      </a:lt1>
      <a:dk2>
        <a:srgbClr val="7F7F7F"/>
      </a:dk2>
      <a:lt2>
        <a:srgbClr val="DCE3E4"/>
      </a:lt2>
      <a:accent1>
        <a:srgbClr val="FF0000"/>
      </a:accent1>
      <a:accent2>
        <a:srgbClr val="8A133B"/>
      </a:accent2>
      <a:accent3>
        <a:srgbClr val="FF7700"/>
      </a:accent3>
      <a:accent4>
        <a:srgbClr val="46575E"/>
      </a:accent4>
      <a:accent5>
        <a:srgbClr val="8DA6B1"/>
      </a:accent5>
      <a:accent6>
        <a:srgbClr val="B0C3C8"/>
      </a:accent6>
      <a:hlink>
        <a:srgbClr val="8DA6B1"/>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Oracle_16x9-2014-v2</Template>
  <TotalTime>13476</TotalTime>
  <Words>1591</Words>
  <Application>Microsoft Office PowerPoint</Application>
  <PresentationFormat>Custom</PresentationFormat>
  <Paragraphs>242</Paragraphs>
  <Slides>19</Slides>
  <Notes>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19</vt:i4>
      </vt:variant>
    </vt:vector>
  </HeadingPairs>
  <TitlesOfParts>
    <vt:vector size="24" baseType="lpstr">
      <vt:lpstr>Arial</vt:lpstr>
      <vt:lpstr>Calibri</vt:lpstr>
      <vt:lpstr>Times New Roman</vt:lpstr>
      <vt:lpstr>Oracle-16x9-2016-160122</vt:lpstr>
      <vt:lpstr>1_Oracle_16x9-2014-v2</vt:lpstr>
      <vt:lpstr>PowerPoint Presentation</vt:lpstr>
      <vt:lpstr>Overview</vt:lpstr>
      <vt:lpstr>Why?</vt:lpstr>
      <vt:lpstr>Challenges</vt:lpstr>
      <vt:lpstr>Challenges</vt:lpstr>
      <vt:lpstr>Challenges</vt:lpstr>
      <vt:lpstr>Agenda</vt:lpstr>
      <vt:lpstr>Categories &amp; Prizes</vt:lpstr>
      <vt:lpstr>Final Event Creative &amp; Branding</vt:lpstr>
      <vt:lpstr>PowerPoint Presentation</vt:lpstr>
      <vt:lpstr>Sponsorship Opportunities</vt:lpstr>
      <vt:lpstr>Sponsorship Overview</vt:lpstr>
      <vt:lpstr>Gold Sponsorship (1 package available) - SOLD</vt:lpstr>
      <vt:lpstr>Silver Sponsorship (5 packages available) – 3 remaining</vt:lpstr>
      <vt:lpstr>Bronze Sponsorship (15 packages available)</vt:lpstr>
      <vt:lpstr>Venues &amp; Floorplans</vt:lpstr>
      <vt:lpstr>PowerPoint Presentation</vt:lpstr>
      <vt:lpstr>PowerPoint Presentation</vt:lpstr>
      <vt:lpstr>PowerPoint Presentation</vt:lpstr>
    </vt:vector>
  </TitlesOfParts>
  <Company>Oracle Corporation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Rebecca Wan</dc:creator>
  <cp:lastModifiedBy>Nisha Lad</cp:lastModifiedBy>
  <cp:revision>734</cp:revision>
  <cp:lastPrinted>2014-07-15T21:24:45Z</cp:lastPrinted>
  <dcterms:created xsi:type="dcterms:W3CDTF">2014-11-26T15:04:52Z</dcterms:created>
  <dcterms:modified xsi:type="dcterms:W3CDTF">2018-06-24T17:13:47Z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XPowerLiteLastOptimized">
    <vt:lpwstr>2343037</vt:lpwstr>
  </property>
  <property fmtid="{D5CDD505-2E9C-101B-9397-08002B2CF9AE}" pid="3" name="NXPowerLiteSettings">
    <vt:lpwstr>F98007B004F000</vt:lpwstr>
  </property>
  <property fmtid="{D5CDD505-2E9C-101B-9397-08002B2CF9AE}" pid="4" name="NXPowerLiteVersion">
    <vt:lpwstr>D5.0.2</vt:lpwstr>
  </property>
</Properties>
</file>

<file path=docProps/thumbnail.jpeg>
</file>